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67" r:id="rId5"/>
    <p:sldId id="266" r:id="rId6"/>
    <p:sldId id="261" r:id="rId7"/>
    <p:sldId id="265" r:id="rId8"/>
    <p:sldId id="257" r:id="rId9"/>
    <p:sldId id="258" r:id="rId10"/>
    <p:sldId id="259" r:id="rId11"/>
    <p:sldId id="268"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342311373671052E-2"/>
          <c:y val="0.10368986779246749"/>
          <c:w val="0.79200465569027156"/>
          <c:h val="0.73897483612931891"/>
        </c:manualLayout>
      </c:layout>
      <c:doughnutChart>
        <c:varyColors val="1"/>
        <c:ser>
          <c:idx val="0"/>
          <c:order val="0"/>
          <c:tx>
            <c:strRef>
              <c:f>Tabelle1!$B$1</c:f>
              <c:strCache>
                <c:ptCount val="1"/>
                <c:pt idx="0">
                  <c:v>Verkauf</c:v>
                </c:pt>
              </c:strCache>
            </c:strRef>
          </c:tx>
          <c:explosion val="23"/>
          <c:dPt>
            <c:idx val="0"/>
            <c:bubble3D val="0"/>
            <c:spPr>
              <a:solidFill>
                <a:srgbClr val="FFFF00"/>
              </a:solidFill>
            </c:spPr>
          </c:dPt>
          <c:dPt>
            <c:idx val="1"/>
            <c:bubble3D val="0"/>
            <c:spPr>
              <a:solidFill>
                <a:srgbClr val="FF0000"/>
              </a:solidFill>
            </c:spPr>
          </c:dPt>
          <c:dPt>
            <c:idx val="2"/>
            <c:bubble3D val="0"/>
            <c:spPr>
              <a:solidFill>
                <a:srgbClr val="00B050"/>
              </a:solidFill>
            </c:spPr>
          </c:dPt>
          <c:dPt>
            <c:idx val="3"/>
            <c:bubble3D val="0"/>
            <c:spPr>
              <a:solidFill>
                <a:srgbClr val="FF0000"/>
              </a:solidFill>
            </c:spPr>
          </c:dPt>
          <c:dLbls>
            <c:delete val="1"/>
          </c:dLbls>
          <c:cat>
            <c:strRef>
              <c:f>Tabelle1!$A$2:$A$5</c:f>
              <c:strCache>
                <c:ptCount val="4"/>
                <c:pt idx="0">
                  <c:v>1. Quartal</c:v>
                </c:pt>
                <c:pt idx="1">
                  <c:v>2. Quartal</c:v>
                </c:pt>
                <c:pt idx="2">
                  <c:v>3. Quartal</c:v>
                </c:pt>
                <c:pt idx="3">
                  <c:v>4. Quartal</c:v>
                </c:pt>
              </c:strCache>
            </c:strRef>
          </c:cat>
          <c:val>
            <c:numRef>
              <c:f>Tabelle1!$B$2:$B$5</c:f>
              <c:numCache>
                <c:formatCode>General</c:formatCode>
                <c:ptCount val="4"/>
                <c:pt idx="0">
                  <c:v>2</c:v>
                </c:pt>
                <c:pt idx="1">
                  <c:v>4</c:v>
                </c:pt>
                <c:pt idx="2">
                  <c:v>2</c:v>
                </c:pt>
                <c:pt idx="3">
                  <c:v>4</c:v>
                </c:pt>
              </c:numCache>
            </c:numRef>
          </c:val>
        </c:ser>
        <c:dLbls>
          <c:showLegendKey val="0"/>
          <c:showVal val="0"/>
          <c:showCatName val="1"/>
          <c:showSerName val="0"/>
          <c:showPercent val="1"/>
          <c:showBubbleSize val="0"/>
          <c:showLeaderLines val="1"/>
        </c:dLbls>
        <c:firstSliceAng val="149"/>
        <c:holeSize val="50"/>
      </c:doughnutChart>
      <c:spPr>
        <a:pattFill prst="pct5">
          <a:fgClr>
            <a:srgbClr val="FFFF00"/>
          </a:fgClr>
          <a:bgClr>
            <a:schemeClr val="bg1"/>
          </a:bgClr>
        </a:pattFill>
        <a:ln w="69850"/>
      </c:spPr>
    </c:plotArea>
    <c:plotVisOnly val="1"/>
    <c:dispBlanksAs val="gap"/>
    <c:showDLblsOverMax val="0"/>
  </c:chart>
  <c:txPr>
    <a:bodyPr/>
    <a:lstStyle/>
    <a:p>
      <a:pPr>
        <a:defRPr sz="1800"/>
      </a:pPr>
      <a:endParaRPr lang="de-DE"/>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t>03.07.2017</a:t>
            </a:r>
            <a:endParaRPr lang="de-DE"/>
          </a:p>
        </p:txBody>
      </p:sp>
      <p:sp>
        <p:nvSpPr>
          <p:cNvPr id="5" name="Fußzeilenplatzhalter 4"/>
          <p:cNvSpPr>
            <a:spLocks noGrp="1"/>
          </p:cNvSpPr>
          <p:nvPr>
            <p:ph type="ftr" sz="quarter" idx="11"/>
          </p:nvPr>
        </p:nvSpPr>
        <p:spPr/>
        <p:txBody>
          <a:bodyPr/>
          <a:lstStyle/>
          <a:p>
            <a:r>
              <a:rPr lang="de-DE" smtClean="0"/>
              <a:t>NRWeltoffen</a:t>
            </a:r>
            <a:endParaRPr lang="de-DE"/>
          </a:p>
        </p:txBody>
      </p:sp>
      <p:sp>
        <p:nvSpPr>
          <p:cNvPr id="6" name="Foliennummernplatzhalter 5"/>
          <p:cNvSpPr>
            <a:spLocks noGrp="1"/>
          </p:cNvSpPr>
          <p:nvPr>
            <p:ph type="sldNum" sz="quarter" idx="12"/>
          </p:nvPr>
        </p:nvSpPr>
        <p:spPr/>
        <p:txBody>
          <a:bodyPr/>
          <a:lstStyle/>
          <a:p>
            <a:fld id="{CE6FA85D-ECDF-40C8-AD38-AAAA8BC087A6}" type="slidenum">
              <a:rPr lang="de-DE" smtClean="0"/>
              <a:t>‹Nr.›</a:t>
            </a:fld>
            <a:endParaRPr lang="de-DE"/>
          </a:p>
        </p:txBody>
      </p:sp>
    </p:spTree>
    <p:extLst>
      <p:ext uri="{BB962C8B-B14F-4D97-AF65-F5344CB8AC3E}">
        <p14:creationId xmlns:p14="http://schemas.microsoft.com/office/powerpoint/2010/main" val="96644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03.07.2017</a:t>
            </a:r>
            <a:endParaRPr lang="de-DE"/>
          </a:p>
        </p:txBody>
      </p:sp>
      <p:sp>
        <p:nvSpPr>
          <p:cNvPr id="5" name="Fußzeilenplatzhalter 4"/>
          <p:cNvSpPr>
            <a:spLocks noGrp="1"/>
          </p:cNvSpPr>
          <p:nvPr>
            <p:ph type="ftr" sz="quarter" idx="11"/>
          </p:nvPr>
        </p:nvSpPr>
        <p:spPr/>
        <p:txBody>
          <a:bodyPr/>
          <a:lstStyle/>
          <a:p>
            <a:r>
              <a:rPr lang="de-DE" smtClean="0"/>
              <a:t>NRWeltoffen</a:t>
            </a:r>
            <a:endParaRPr lang="de-DE"/>
          </a:p>
        </p:txBody>
      </p:sp>
      <p:sp>
        <p:nvSpPr>
          <p:cNvPr id="6" name="Foliennummernplatzhalter 5"/>
          <p:cNvSpPr>
            <a:spLocks noGrp="1"/>
          </p:cNvSpPr>
          <p:nvPr>
            <p:ph type="sldNum" sz="quarter" idx="12"/>
          </p:nvPr>
        </p:nvSpPr>
        <p:spPr/>
        <p:txBody>
          <a:bodyPr/>
          <a:lstStyle/>
          <a:p>
            <a:fld id="{CE6FA85D-ECDF-40C8-AD38-AAAA8BC087A6}" type="slidenum">
              <a:rPr lang="de-DE" smtClean="0"/>
              <a:t>‹Nr.›</a:t>
            </a:fld>
            <a:endParaRPr lang="de-DE"/>
          </a:p>
        </p:txBody>
      </p:sp>
    </p:spTree>
    <p:extLst>
      <p:ext uri="{BB962C8B-B14F-4D97-AF65-F5344CB8AC3E}">
        <p14:creationId xmlns:p14="http://schemas.microsoft.com/office/powerpoint/2010/main" val="84849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03.07.2017</a:t>
            </a:r>
            <a:endParaRPr lang="de-DE"/>
          </a:p>
        </p:txBody>
      </p:sp>
      <p:sp>
        <p:nvSpPr>
          <p:cNvPr id="5" name="Fußzeilenplatzhalter 4"/>
          <p:cNvSpPr>
            <a:spLocks noGrp="1"/>
          </p:cNvSpPr>
          <p:nvPr>
            <p:ph type="ftr" sz="quarter" idx="11"/>
          </p:nvPr>
        </p:nvSpPr>
        <p:spPr/>
        <p:txBody>
          <a:bodyPr/>
          <a:lstStyle/>
          <a:p>
            <a:r>
              <a:rPr lang="de-DE" smtClean="0"/>
              <a:t>NRWeltoffen</a:t>
            </a:r>
            <a:endParaRPr lang="de-DE"/>
          </a:p>
        </p:txBody>
      </p:sp>
      <p:sp>
        <p:nvSpPr>
          <p:cNvPr id="6" name="Foliennummernplatzhalter 5"/>
          <p:cNvSpPr>
            <a:spLocks noGrp="1"/>
          </p:cNvSpPr>
          <p:nvPr>
            <p:ph type="sldNum" sz="quarter" idx="12"/>
          </p:nvPr>
        </p:nvSpPr>
        <p:spPr/>
        <p:txBody>
          <a:bodyPr/>
          <a:lstStyle/>
          <a:p>
            <a:fld id="{CE6FA85D-ECDF-40C8-AD38-AAAA8BC087A6}" type="slidenum">
              <a:rPr lang="de-DE" smtClean="0"/>
              <a:t>‹Nr.›</a:t>
            </a:fld>
            <a:endParaRPr lang="de-DE"/>
          </a:p>
        </p:txBody>
      </p:sp>
    </p:spTree>
    <p:extLst>
      <p:ext uri="{BB962C8B-B14F-4D97-AF65-F5344CB8AC3E}">
        <p14:creationId xmlns:p14="http://schemas.microsoft.com/office/powerpoint/2010/main" val="240177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03.07.2017</a:t>
            </a:r>
            <a:endParaRPr lang="de-DE"/>
          </a:p>
        </p:txBody>
      </p:sp>
      <p:sp>
        <p:nvSpPr>
          <p:cNvPr id="5" name="Fußzeilenplatzhalter 4"/>
          <p:cNvSpPr>
            <a:spLocks noGrp="1"/>
          </p:cNvSpPr>
          <p:nvPr>
            <p:ph type="ftr" sz="quarter" idx="11"/>
          </p:nvPr>
        </p:nvSpPr>
        <p:spPr/>
        <p:txBody>
          <a:bodyPr/>
          <a:lstStyle/>
          <a:p>
            <a:r>
              <a:rPr lang="de-DE" smtClean="0"/>
              <a:t>NRWeltoffen</a:t>
            </a:r>
            <a:endParaRPr lang="de-DE"/>
          </a:p>
        </p:txBody>
      </p:sp>
      <p:sp>
        <p:nvSpPr>
          <p:cNvPr id="6" name="Foliennummernplatzhalter 5"/>
          <p:cNvSpPr>
            <a:spLocks noGrp="1"/>
          </p:cNvSpPr>
          <p:nvPr>
            <p:ph type="sldNum" sz="quarter" idx="12"/>
          </p:nvPr>
        </p:nvSpPr>
        <p:spPr/>
        <p:txBody>
          <a:bodyPr/>
          <a:lstStyle/>
          <a:p>
            <a:fld id="{CE6FA85D-ECDF-40C8-AD38-AAAA8BC087A6}" type="slidenum">
              <a:rPr lang="de-DE" smtClean="0"/>
              <a:t>‹Nr.›</a:t>
            </a:fld>
            <a:endParaRPr lang="de-DE"/>
          </a:p>
        </p:txBody>
      </p:sp>
    </p:spTree>
    <p:extLst>
      <p:ext uri="{BB962C8B-B14F-4D97-AF65-F5344CB8AC3E}">
        <p14:creationId xmlns:p14="http://schemas.microsoft.com/office/powerpoint/2010/main" val="379602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03.07.2017</a:t>
            </a:r>
            <a:endParaRPr lang="de-DE"/>
          </a:p>
        </p:txBody>
      </p:sp>
      <p:sp>
        <p:nvSpPr>
          <p:cNvPr id="5" name="Fußzeilenplatzhalter 4"/>
          <p:cNvSpPr>
            <a:spLocks noGrp="1"/>
          </p:cNvSpPr>
          <p:nvPr>
            <p:ph type="ftr" sz="quarter" idx="11"/>
          </p:nvPr>
        </p:nvSpPr>
        <p:spPr/>
        <p:txBody>
          <a:bodyPr/>
          <a:lstStyle/>
          <a:p>
            <a:r>
              <a:rPr lang="de-DE" smtClean="0"/>
              <a:t>NRWeltoffen</a:t>
            </a:r>
            <a:endParaRPr lang="de-DE"/>
          </a:p>
        </p:txBody>
      </p:sp>
      <p:sp>
        <p:nvSpPr>
          <p:cNvPr id="6" name="Foliennummernplatzhalter 5"/>
          <p:cNvSpPr>
            <a:spLocks noGrp="1"/>
          </p:cNvSpPr>
          <p:nvPr>
            <p:ph type="sldNum" sz="quarter" idx="12"/>
          </p:nvPr>
        </p:nvSpPr>
        <p:spPr/>
        <p:txBody>
          <a:bodyPr/>
          <a:lstStyle/>
          <a:p>
            <a:fld id="{CE6FA85D-ECDF-40C8-AD38-AAAA8BC087A6}" type="slidenum">
              <a:rPr lang="de-DE" smtClean="0"/>
              <a:t>‹Nr.›</a:t>
            </a:fld>
            <a:endParaRPr lang="de-DE"/>
          </a:p>
        </p:txBody>
      </p:sp>
    </p:spTree>
    <p:extLst>
      <p:ext uri="{BB962C8B-B14F-4D97-AF65-F5344CB8AC3E}">
        <p14:creationId xmlns:p14="http://schemas.microsoft.com/office/powerpoint/2010/main" val="46521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03.07.2017</a:t>
            </a:r>
            <a:endParaRPr lang="de-DE"/>
          </a:p>
        </p:txBody>
      </p:sp>
      <p:sp>
        <p:nvSpPr>
          <p:cNvPr id="6" name="Fußzeilenplatzhalter 5"/>
          <p:cNvSpPr>
            <a:spLocks noGrp="1"/>
          </p:cNvSpPr>
          <p:nvPr>
            <p:ph type="ftr" sz="quarter" idx="11"/>
          </p:nvPr>
        </p:nvSpPr>
        <p:spPr/>
        <p:txBody>
          <a:bodyPr/>
          <a:lstStyle/>
          <a:p>
            <a:r>
              <a:rPr lang="de-DE" smtClean="0"/>
              <a:t>NRWeltoffen</a:t>
            </a:r>
            <a:endParaRPr lang="de-DE"/>
          </a:p>
        </p:txBody>
      </p:sp>
      <p:sp>
        <p:nvSpPr>
          <p:cNvPr id="7" name="Foliennummernplatzhalter 6"/>
          <p:cNvSpPr>
            <a:spLocks noGrp="1"/>
          </p:cNvSpPr>
          <p:nvPr>
            <p:ph type="sldNum" sz="quarter" idx="12"/>
          </p:nvPr>
        </p:nvSpPr>
        <p:spPr/>
        <p:txBody>
          <a:bodyPr/>
          <a:lstStyle/>
          <a:p>
            <a:fld id="{CE6FA85D-ECDF-40C8-AD38-AAAA8BC087A6}" type="slidenum">
              <a:rPr lang="de-DE" smtClean="0"/>
              <a:t>‹Nr.›</a:t>
            </a:fld>
            <a:endParaRPr lang="de-DE"/>
          </a:p>
        </p:txBody>
      </p:sp>
    </p:spTree>
    <p:extLst>
      <p:ext uri="{BB962C8B-B14F-4D97-AF65-F5344CB8AC3E}">
        <p14:creationId xmlns:p14="http://schemas.microsoft.com/office/powerpoint/2010/main" val="344304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03.07.2017</a:t>
            </a:r>
            <a:endParaRPr lang="de-DE"/>
          </a:p>
        </p:txBody>
      </p:sp>
      <p:sp>
        <p:nvSpPr>
          <p:cNvPr id="8" name="Fußzeilenplatzhalter 7"/>
          <p:cNvSpPr>
            <a:spLocks noGrp="1"/>
          </p:cNvSpPr>
          <p:nvPr>
            <p:ph type="ftr" sz="quarter" idx="11"/>
          </p:nvPr>
        </p:nvSpPr>
        <p:spPr/>
        <p:txBody>
          <a:bodyPr/>
          <a:lstStyle/>
          <a:p>
            <a:r>
              <a:rPr lang="de-DE" smtClean="0"/>
              <a:t>NRWeltoffen</a:t>
            </a:r>
            <a:endParaRPr lang="de-DE"/>
          </a:p>
        </p:txBody>
      </p:sp>
      <p:sp>
        <p:nvSpPr>
          <p:cNvPr id="9" name="Foliennummernplatzhalter 8"/>
          <p:cNvSpPr>
            <a:spLocks noGrp="1"/>
          </p:cNvSpPr>
          <p:nvPr>
            <p:ph type="sldNum" sz="quarter" idx="12"/>
          </p:nvPr>
        </p:nvSpPr>
        <p:spPr/>
        <p:txBody>
          <a:bodyPr/>
          <a:lstStyle/>
          <a:p>
            <a:fld id="{CE6FA85D-ECDF-40C8-AD38-AAAA8BC087A6}" type="slidenum">
              <a:rPr lang="de-DE" smtClean="0"/>
              <a:t>‹Nr.›</a:t>
            </a:fld>
            <a:endParaRPr lang="de-DE"/>
          </a:p>
        </p:txBody>
      </p:sp>
    </p:spTree>
    <p:extLst>
      <p:ext uri="{BB962C8B-B14F-4D97-AF65-F5344CB8AC3E}">
        <p14:creationId xmlns:p14="http://schemas.microsoft.com/office/powerpoint/2010/main" val="26592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03.07.2017</a:t>
            </a:r>
            <a:endParaRPr lang="de-DE"/>
          </a:p>
        </p:txBody>
      </p:sp>
      <p:sp>
        <p:nvSpPr>
          <p:cNvPr id="4" name="Fußzeilenplatzhalter 3"/>
          <p:cNvSpPr>
            <a:spLocks noGrp="1"/>
          </p:cNvSpPr>
          <p:nvPr>
            <p:ph type="ftr" sz="quarter" idx="11"/>
          </p:nvPr>
        </p:nvSpPr>
        <p:spPr/>
        <p:txBody>
          <a:bodyPr/>
          <a:lstStyle/>
          <a:p>
            <a:r>
              <a:rPr lang="de-DE" smtClean="0"/>
              <a:t>NRWeltoffen</a:t>
            </a:r>
            <a:endParaRPr lang="de-DE"/>
          </a:p>
        </p:txBody>
      </p:sp>
      <p:sp>
        <p:nvSpPr>
          <p:cNvPr id="5" name="Foliennummernplatzhalter 4"/>
          <p:cNvSpPr>
            <a:spLocks noGrp="1"/>
          </p:cNvSpPr>
          <p:nvPr>
            <p:ph type="sldNum" sz="quarter" idx="12"/>
          </p:nvPr>
        </p:nvSpPr>
        <p:spPr/>
        <p:txBody>
          <a:bodyPr/>
          <a:lstStyle/>
          <a:p>
            <a:fld id="{CE6FA85D-ECDF-40C8-AD38-AAAA8BC087A6}" type="slidenum">
              <a:rPr lang="de-DE" smtClean="0"/>
              <a:t>‹Nr.›</a:t>
            </a:fld>
            <a:endParaRPr lang="de-DE"/>
          </a:p>
        </p:txBody>
      </p:sp>
    </p:spTree>
    <p:extLst>
      <p:ext uri="{BB962C8B-B14F-4D97-AF65-F5344CB8AC3E}">
        <p14:creationId xmlns:p14="http://schemas.microsoft.com/office/powerpoint/2010/main" val="6786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03.07.2017</a:t>
            </a:r>
            <a:endParaRPr lang="de-DE"/>
          </a:p>
        </p:txBody>
      </p:sp>
      <p:sp>
        <p:nvSpPr>
          <p:cNvPr id="3" name="Fußzeilenplatzhalter 2"/>
          <p:cNvSpPr>
            <a:spLocks noGrp="1"/>
          </p:cNvSpPr>
          <p:nvPr>
            <p:ph type="ftr" sz="quarter" idx="11"/>
          </p:nvPr>
        </p:nvSpPr>
        <p:spPr/>
        <p:txBody>
          <a:bodyPr/>
          <a:lstStyle/>
          <a:p>
            <a:r>
              <a:rPr lang="de-DE" smtClean="0"/>
              <a:t>NRWeltoffen</a:t>
            </a:r>
            <a:endParaRPr lang="de-DE"/>
          </a:p>
        </p:txBody>
      </p:sp>
      <p:sp>
        <p:nvSpPr>
          <p:cNvPr id="4" name="Foliennummernplatzhalter 3"/>
          <p:cNvSpPr>
            <a:spLocks noGrp="1"/>
          </p:cNvSpPr>
          <p:nvPr>
            <p:ph type="sldNum" sz="quarter" idx="12"/>
          </p:nvPr>
        </p:nvSpPr>
        <p:spPr/>
        <p:txBody>
          <a:bodyPr/>
          <a:lstStyle/>
          <a:p>
            <a:fld id="{CE6FA85D-ECDF-40C8-AD38-AAAA8BC087A6}" type="slidenum">
              <a:rPr lang="de-DE" smtClean="0"/>
              <a:t>‹Nr.›</a:t>
            </a:fld>
            <a:endParaRPr lang="de-DE"/>
          </a:p>
        </p:txBody>
      </p:sp>
    </p:spTree>
    <p:extLst>
      <p:ext uri="{BB962C8B-B14F-4D97-AF65-F5344CB8AC3E}">
        <p14:creationId xmlns:p14="http://schemas.microsoft.com/office/powerpoint/2010/main" val="118380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03.07.2017</a:t>
            </a:r>
            <a:endParaRPr lang="de-DE"/>
          </a:p>
        </p:txBody>
      </p:sp>
      <p:sp>
        <p:nvSpPr>
          <p:cNvPr id="6" name="Fußzeilenplatzhalter 5"/>
          <p:cNvSpPr>
            <a:spLocks noGrp="1"/>
          </p:cNvSpPr>
          <p:nvPr>
            <p:ph type="ftr" sz="quarter" idx="11"/>
          </p:nvPr>
        </p:nvSpPr>
        <p:spPr/>
        <p:txBody>
          <a:bodyPr/>
          <a:lstStyle/>
          <a:p>
            <a:r>
              <a:rPr lang="de-DE" smtClean="0"/>
              <a:t>NRWeltoffen</a:t>
            </a:r>
            <a:endParaRPr lang="de-DE"/>
          </a:p>
        </p:txBody>
      </p:sp>
      <p:sp>
        <p:nvSpPr>
          <p:cNvPr id="7" name="Foliennummernplatzhalter 6"/>
          <p:cNvSpPr>
            <a:spLocks noGrp="1"/>
          </p:cNvSpPr>
          <p:nvPr>
            <p:ph type="sldNum" sz="quarter" idx="12"/>
          </p:nvPr>
        </p:nvSpPr>
        <p:spPr/>
        <p:txBody>
          <a:bodyPr/>
          <a:lstStyle/>
          <a:p>
            <a:fld id="{CE6FA85D-ECDF-40C8-AD38-AAAA8BC087A6}" type="slidenum">
              <a:rPr lang="de-DE" smtClean="0"/>
              <a:t>‹Nr.›</a:t>
            </a:fld>
            <a:endParaRPr lang="de-DE"/>
          </a:p>
        </p:txBody>
      </p:sp>
    </p:spTree>
    <p:extLst>
      <p:ext uri="{BB962C8B-B14F-4D97-AF65-F5344CB8AC3E}">
        <p14:creationId xmlns:p14="http://schemas.microsoft.com/office/powerpoint/2010/main" val="70201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03.07.2017</a:t>
            </a:r>
            <a:endParaRPr lang="de-DE"/>
          </a:p>
        </p:txBody>
      </p:sp>
      <p:sp>
        <p:nvSpPr>
          <p:cNvPr id="6" name="Fußzeilenplatzhalter 5"/>
          <p:cNvSpPr>
            <a:spLocks noGrp="1"/>
          </p:cNvSpPr>
          <p:nvPr>
            <p:ph type="ftr" sz="quarter" idx="11"/>
          </p:nvPr>
        </p:nvSpPr>
        <p:spPr/>
        <p:txBody>
          <a:bodyPr/>
          <a:lstStyle/>
          <a:p>
            <a:r>
              <a:rPr lang="de-DE" smtClean="0"/>
              <a:t>NRWeltoffen</a:t>
            </a:r>
            <a:endParaRPr lang="de-DE"/>
          </a:p>
        </p:txBody>
      </p:sp>
      <p:sp>
        <p:nvSpPr>
          <p:cNvPr id="7" name="Foliennummernplatzhalter 6"/>
          <p:cNvSpPr>
            <a:spLocks noGrp="1"/>
          </p:cNvSpPr>
          <p:nvPr>
            <p:ph type="sldNum" sz="quarter" idx="12"/>
          </p:nvPr>
        </p:nvSpPr>
        <p:spPr/>
        <p:txBody>
          <a:bodyPr/>
          <a:lstStyle/>
          <a:p>
            <a:fld id="{CE6FA85D-ECDF-40C8-AD38-AAAA8BC087A6}" type="slidenum">
              <a:rPr lang="de-DE" smtClean="0"/>
              <a:t>‹Nr.›</a:t>
            </a:fld>
            <a:endParaRPr lang="de-DE"/>
          </a:p>
        </p:txBody>
      </p:sp>
    </p:spTree>
    <p:extLst>
      <p:ext uri="{BB962C8B-B14F-4D97-AF65-F5344CB8AC3E}">
        <p14:creationId xmlns:p14="http://schemas.microsoft.com/office/powerpoint/2010/main" val="1661757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hart" Target="../charts/chart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7544" y="476672"/>
            <a:ext cx="7488832" cy="936104"/>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484784"/>
            <a:ext cx="8229600" cy="4158730"/>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03.07.2017</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lumMod val="50000"/>
                  </a:schemeClr>
                </a:solidFill>
              </a:defRPr>
            </a:lvl1pPr>
          </a:lstStyle>
          <a:p>
            <a:r>
              <a:rPr lang="de-DE" dirty="0" smtClean="0"/>
              <a:t>Kreis Lippe</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FA85D-ECDF-40C8-AD38-AAAA8BC087A6}" type="slidenum">
              <a:rPr lang="de-DE" smtClean="0"/>
              <a:t>‹Nr.›</a:t>
            </a:fld>
            <a:endParaRPr lang="de-DE" dirty="0"/>
          </a:p>
        </p:txBody>
      </p:sp>
      <p:graphicFrame>
        <p:nvGraphicFramePr>
          <p:cNvPr id="7" name="Diagramm 6"/>
          <p:cNvGraphicFramePr/>
          <p:nvPr>
            <p:extLst>
              <p:ext uri="{D42A27DB-BD31-4B8C-83A1-F6EECF244321}">
                <p14:modId xmlns:p14="http://schemas.microsoft.com/office/powerpoint/2010/main" val="4098215290"/>
              </p:ext>
            </p:extLst>
          </p:nvPr>
        </p:nvGraphicFramePr>
        <p:xfrm>
          <a:off x="8028384" y="620688"/>
          <a:ext cx="671866" cy="720080"/>
        </p:xfrm>
        <a:graphic>
          <a:graphicData uri="http://schemas.openxmlformats.org/drawingml/2006/chart">
            <c:chart xmlns:c="http://schemas.openxmlformats.org/drawingml/2006/chart" xmlns:r="http://schemas.openxmlformats.org/officeDocument/2006/relationships" r:id="rId13"/>
          </a:graphicData>
        </a:graphic>
      </p:graphicFrame>
      <p:pic>
        <p:nvPicPr>
          <p:cNvPr id="10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08851" y="5764835"/>
            <a:ext cx="6291399" cy="553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Allgemein\Kommunales Integrationszentrum\6. Öffentlichkeitsarbeit\6.8 Logos\Lippe service schmal.bm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3567" y="5764836"/>
            <a:ext cx="1365301" cy="57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146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2708920"/>
            <a:ext cx="7772400" cy="1470025"/>
          </a:xfrm>
        </p:spPr>
        <p:txBody>
          <a:bodyPr>
            <a:normAutofit/>
          </a:bodyPr>
          <a:lstStyle/>
          <a:p>
            <a:r>
              <a:rPr lang="de-DE" sz="6600" dirty="0" smtClean="0">
                <a:latin typeface="Arial Narrow" panose="020B0606020202030204" pitchFamily="34" charset="0"/>
              </a:rPr>
              <a:t>„</a:t>
            </a:r>
            <a:r>
              <a:rPr lang="de-DE" sz="6600" dirty="0" err="1" smtClean="0">
                <a:latin typeface="Arial Narrow" panose="020B0606020202030204" pitchFamily="34" charset="0"/>
              </a:rPr>
              <a:t>Betzavta</a:t>
            </a:r>
            <a:r>
              <a:rPr lang="de-DE" sz="6600" dirty="0" smtClean="0">
                <a:latin typeface="Arial Narrow" panose="020B0606020202030204" pitchFamily="34" charset="0"/>
              </a:rPr>
              <a:t>“  </a:t>
            </a:r>
            <a:r>
              <a:rPr lang="de-DE" sz="6600" dirty="0" smtClean="0">
                <a:latin typeface="Arial Narrow" panose="020B0606020202030204" pitchFamily="34" charset="0"/>
              </a:rPr>
              <a:t>Ausbildung</a:t>
            </a:r>
            <a:endParaRPr lang="de-DE" sz="6600" dirty="0">
              <a:latin typeface="Arial Narrow" panose="020B0606020202030204" pitchFamily="34" charset="0"/>
            </a:endParaRPr>
          </a:p>
        </p:txBody>
      </p:sp>
      <p:sp>
        <p:nvSpPr>
          <p:cNvPr id="3" name="Untertitel 2"/>
          <p:cNvSpPr>
            <a:spLocks noGrp="1"/>
          </p:cNvSpPr>
          <p:nvPr>
            <p:ph type="subTitle" idx="1"/>
          </p:nvPr>
        </p:nvSpPr>
        <p:spPr/>
        <p:txBody>
          <a:bodyPr/>
          <a:lstStyle/>
          <a:p>
            <a:endParaRPr lang="de-DE"/>
          </a:p>
        </p:txBody>
      </p:sp>
      <p:sp>
        <p:nvSpPr>
          <p:cNvPr id="4" name="Datumsplatzhalter 3"/>
          <p:cNvSpPr>
            <a:spLocks noGrp="1"/>
          </p:cNvSpPr>
          <p:nvPr>
            <p:ph type="dt" sz="half" idx="10"/>
          </p:nvPr>
        </p:nvSpPr>
        <p:spPr/>
        <p:txBody>
          <a:bodyPr/>
          <a:lstStyle/>
          <a:p>
            <a:r>
              <a:rPr lang="de-DE" smtClean="0"/>
              <a:t>03.07.2017</a:t>
            </a:r>
            <a:endParaRPr lang="de-DE"/>
          </a:p>
        </p:txBody>
      </p:sp>
      <p:sp>
        <p:nvSpPr>
          <p:cNvPr id="5" name="Fußzeilenplatzhalter 4"/>
          <p:cNvSpPr>
            <a:spLocks noGrp="1"/>
          </p:cNvSpPr>
          <p:nvPr>
            <p:ph type="ftr" sz="quarter" idx="11"/>
          </p:nvPr>
        </p:nvSpPr>
        <p:spPr/>
        <p:txBody>
          <a:bodyPr/>
          <a:lstStyle/>
          <a:p>
            <a:r>
              <a:rPr lang="de-DE" smtClean="0"/>
              <a:t>NRWeltoffen</a:t>
            </a:r>
            <a:endParaRPr lang="de-DE"/>
          </a:p>
        </p:txBody>
      </p:sp>
      <p:sp>
        <p:nvSpPr>
          <p:cNvPr id="6" name="Foliennummernplatzhalter 5"/>
          <p:cNvSpPr>
            <a:spLocks noGrp="1"/>
          </p:cNvSpPr>
          <p:nvPr>
            <p:ph type="sldNum" sz="quarter" idx="12"/>
          </p:nvPr>
        </p:nvSpPr>
        <p:spPr/>
        <p:txBody>
          <a:bodyPr/>
          <a:lstStyle/>
          <a:p>
            <a:fld id="{CE6FA85D-ECDF-40C8-AD38-AAAA8BC087A6}" type="slidenum">
              <a:rPr lang="de-DE" smtClean="0"/>
              <a:t>1</a:t>
            </a:fld>
            <a:endParaRPr lang="de-DE"/>
          </a:p>
        </p:txBody>
      </p:sp>
    </p:spTree>
    <p:extLst>
      <p:ext uri="{BB962C8B-B14F-4D97-AF65-F5344CB8AC3E}">
        <p14:creationId xmlns:p14="http://schemas.microsoft.com/office/powerpoint/2010/main" val="3621373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Blockwoche</a:t>
            </a:r>
            <a:endParaRPr lang="de-DE" dirty="0"/>
          </a:p>
        </p:txBody>
      </p:sp>
      <p:sp>
        <p:nvSpPr>
          <p:cNvPr id="3" name="Inhaltsplatzhalter 2"/>
          <p:cNvSpPr>
            <a:spLocks noGrp="1"/>
          </p:cNvSpPr>
          <p:nvPr>
            <p:ph idx="1"/>
          </p:nvPr>
        </p:nvSpPr>
        <p:spPr/>
        <p:txBody>
          <a:bodyPr>
            <a:normAutofit fontScale="47500" lnSpcReduction="20000"/>
          </a:bodyPr>
          <a:lstStyle/>
          <a:p>
            <a:pPr marL="0" indent="0">
              <a:buNone/>
            </a:pPr>
            <a:r>
              <a:rPr lang="de-DE" sz="4200" b="1" dirty="0" smtClean="0">
                <a:latin typeface="Arial Narrow" panose="020B0606020202030204" pitchFamily="34" charset="0"/>
              </a:rPr>
              <a:t>02.07.2018 – </a:t>
            </a:r>
            <a:r>
              <a:rPr lang="de-DE" sz="4200" b="1" dirty="0" smtClean="0">
                <a:latin typeface="Arial Narrow" panose="020B0606020202030204" pitchFamily="34" charset="0"/>
              </a:rPr>
              <a:t>05.07.2018</a:t>
            </a:r>
          </a:p>
          <a:p>
            <a:pPr marL="0" indent="0">
              <a:buNone/>
            </a:pPr>
            <a:r>
              <a:rPr lang="de-DE" sz="3400" dirty="0">
                <a:latin typeface="Arial Narrow" panose="020B0606020202030204" pitchFamily="34" charset="0"/>
              </a:rPr>
              <a:t>Dieser Kurs bietet eine systematische Reflexion der in der Praxis gemachten Erfahrungen mit</a:t>
            </a:r>
          </a:p>
          <a:p>
            <a:pPr marL="0" indent="0">
              <a:buNone/>
            </a:pPr>
            <a:r>
              <a:rPr lang="de-DE" sz="3400" dirty="0">
                <a:latin typeface="Arial Narrow" panose="020B0606020202030204" pitchFamily="34" charset="0"/>
              </a:rPr>
              <a:t>dem Demokratieerziehungsprogramm </a:t>
            </a:r>
            <a:r>
              <a:rPr lang="de-DE" sz="3400" dirty="0" err="1">
                <a:latin typeface="Arial Narrow" panose="020B0606020202030204" pitchFamily="34" charset="0"/>
              </a:rPr>
              <a:t>Betzavta</a:t>
            </a:r>
            <a:r>
              <a:rPr lang="de-DE" sz="3400" dirty="0">
                <a:latin typeface="Arial Narrow" panose="020B0606020202030204" pitchFamily="34" charset="0"/>
              </a:rPr>
              <a:t>, dient der konzeptuellen Vertiefung sowie</a:t>
            </a:r>
          </a:p>
          <a:p>
            <a:pPr marL="0" indent="0">
              <a:buNone/>
            </a:pPr>
            <a:r>
              <a:rPr lang="de-DE" sz="3400" dirty="0">
                <a:latin typeface="Arial Narrow" panose="020B0606020202030204" pitchFamily="34" charset="0"/>
              </a:rPr>
              <a:t>Klärung des eigenen Selbstverständnisses als Trainer/in. Demokratietheorien und</a:t>
            </a:r>
          </a:p>
          <a:p>
            <a:pPr marL="0" indent="0">
              <a:buNone/>
            </a:pPr>
            <a:r>
              <a:rPr lang="de-DE" sz="3400" dirty="0">
                <a:latin typeface="Arial Narrow" panose="020B0606020202030204" pitchFamily="34" charset="0"/>
              </a:rPr>
              <a:t>Menschenbilder, Gruppendynamik und Intervention im Prozess, Umgang mit Konflikten bzw.</a:t>
            </a:r>
          </a:p>
          <a:p>
            <a:pPr marL="0" indent="0">
              <a:buNone/>
            </a:pPr>
            <a:r>
              <a:rPr lang="de-DE" sz="3400" dirty="0">
                <a:latin typeface="Arial Narrow" panose="020B0606020202030204" pitchFamily="34" charset="0"/>
              </a:rPr>
              <a:t>herausfordernden Teilnehmenden, Chancen und Grenzen von Evaluation sowie Möglichkeiten</a:t>
            </a:r>
          </a:p>
          <a:p>
            <a:pPr marL="0" indent="0">
              <a:buNone/>
            </a:pPr>
            <a:r>
              <a:rPr lang="de-DE" sz="3400" dirty="0">
                <a:latin typeface="Arial Narrow" panose="020B0606020202030204" pitchFamily="34" charset="0"/>
              </a:rPr>
              <a:t>der nachhaltigen Implementierung des Programms sind Themenschwerpunkte. Die</a:t>
            </a:r>
          </a:p>
          <a:p>
            <a:pPr marL="0" indent="0">
              <a:buNone/>
            </a:pPr>
            <a:r>
              <a:rPr lang="de-DE" sz="3400" dirty="0">
                <a:latin typeface="Arial Narrow" panose="020B0606020202030204" pitchFamily="34" charset="0"/>
              </a:rPr>
              <a:t>Schwerpunktsetzung orientiert sich an den Erfahrungen der Teilnehmenden. Daher ist das</a:t>
            </a:r>
          </a:p>
          <a:p>
            <a:pPr marL="0" indent="0">
              <a:buNone/>
            </a:pPr>
            <a:r>
              <a:rPr lang="de-DE" sz="3400" dirty="0">
                <a:latin typeface="Arial Narrow" panose="020B0606020202030204" pitchFamily="34" charset="0"/>
              </a:rPr>
              <a:t>Programm vorläufig und offen für am Bedarf der Gruppe orientierte Modifizierungen.</a:t>
            </a:r>
          </a:p>
          <a:p>
            <a:pPr marL="0" indent="0">
              <a:buNone/>
            </a:pPr>
            <a:r>
              <a:rPr lang="de-DE" sz="3400" dirty="0">
                <a:latin typeface="Arial Narrow" panose="020B0606020202030204" pitchFamily="34" charset="0"/>
              </a:rPr>
              <a:t>Das Modul führt zum Erwerb des Zertifikats als </a:t>
            </a:r>
            <a:r>
              <a:rPr lang="de-DE" sz="3400" dirty="0" err="1">
                <a:latin typeface="Arial Narrow" panose="020B0606020202030204" pitchFamily="34" charset="0"/>
              </a:rPr>
              <a:t>Betzavta</a:t>
            </a:r>
            <a:r>
              <a:rPr lang="de-DE" sz="3400" dirty="0">
                <a:latin typeface="Arial Narrow" panose="020B0606020202030204" pitchFamily="34" charset="0"/>
              </a:rPr>
              <a:t>-Trainer/in, das von der Akademie</a:t>
            </a:r>
          </a:p>
          <a:p>
            <a:pPr marL="0" indent="0">
              <a:buNone/>
            </a:pPr>
            <a:r>
              <a:rPr lang="de-DE" sz="3400" dirty="0">
                <a:latin typeface="Arial Narrow" panose="020B0606020202030204" pitchFamily="34" charset="0"/>
              </a:rPr>
              <a:t>Führung &amp; Kompetenz am CAP (www.cap-akademie.de) und dem GSI ausgestellt wird.</a:t>
            </a:r>
          </a:p>
          <a:p>
            <a:pPr marL="0" indent="0">
              <a:buNone/>
            </a:pPr>
            <a:r>
              <a:rPr lang="de-DE" sz="3400" dirty="0" smtClean="0">
                <a:latin typeface="Arial Narrow" panose="020B0606020202030204" pitchFamily="34" charset="0"/>
              </a:rPr>
              <a:t>Als </a:t>
            </a:r>
            <a:r>
              <a:rPr lang="de-DE" sz="3400" dirty="0">
                <a:latin typeface="Arial Narrow" panose="020B0606020202030204" pitchFamily="34" charset="0"/>
              </a:rPr>
              <a:t>Voraussetzung für das Zertifikat muss mindestens</a:t>
            </a:r>
          </a:p>
          <a:p>
            <a:pPr marL="0" indent="0">
              <a:buNone/>
            </a:pPr>
            <a:r>
              <a:rPr lang="de-DE" sz="3400" dirty="0">
                <a:latin typeface="Arial Narrow" panose="020B0606020202030204" pitchFamily="34" charset="0"/>
              </a:rPr>
              <a:t>eine Übung aus jedem der 5 Bausteine des Programms mit einer Gruppe durchgeführt und</a:t>
            </a:r>
          </a:p>
          <a:p>
            <a:pPr marL="0" indent="0">
              <a:buNone/>
            </a:pPr>
            <a:r>
              <a:rPr lang="de-DE" sz="3400" dirty="0">
                <a:latin typeface="Arial Narrow" panose="020B0606020202030204" pitchFamily="34" charset="0"/>
              </a:rPr>
              <a:t>ein Praxisbericht eingereicht worden sein. Diejenigen, die diese Praxiserfahrung nicht</a:t>
            </a:r>
          </a:p>
          <a:p>
            <a:pPr marL="0" indent="0">
              <a:buNone/>
            </a:pPr>
            <a:r>
              <a:rPr lang="de-DE" sz="3400" dirty="0">
                <a:latin typeface="Arial Narrow" panose="020B0606020202030204" pitchFamily="34" charset="0"/>
              </a:rPr>
              <a:t>mitbringen, können den Kurs zur Vertiefung nutzen, die Praxisstunden später nachweisen</a:t>
            </a:r>
          </a:p>
          <a:p>
            <a:pPr marL="0" indent="0">
              <a:buNone/>
            </a:pPr>
            <a:r>
              <a:rPr lang="de-DE" sz="3400" dirty="0">
                <a:latin typeface="Arial Narrow" panose="020B0606020202030204" pitchFamily="34" charset="0"/>
              </a:rPr>
              <a:t>und das Zertifikat erlangen.</a:t>
            </a:r>
            <a:r>
              <a:rPr lang="de-DE" sz="3400" dirty="0" smtClean="0">
                <a:latin typeface="Arial Narrow" panose="020B0606020202030204" pitchFamily="34" charset="0"/>
              </a:rPr>
              <a:t> </a:t>
            </a:r>
            <a:endParaRPr lang="de-DE" sz="3400" dirty="0">
              <a:latin typeface="Arial Narrow" panose="020B0606020202030204" pitchFamily="34" charset="0"/>
            </a:endParaRPr>
          </a:p>
        </p:txBody>
      </p:sp>
      <p:sp>
        <p:nvSpPr>
          <p:cNvPr id="4" name="Datumsplatzhalter 3"/>
          <p:cNvSpPr>
            <a:spLocks noGrp="1"/>
          </p:cNvSpPr>
          <p:nvPr>
            <p:ph type="dt" sz="half" idx="10"/>
          </p:nvPr>
        </p:nvSpPr>
        <p:spPr/>
        <p:txBody>
          <a:bodyPr/>
          <a:lstStyle/>
          <a:p>
            <a:r>
              <a:rPr lang="de-DE" smtClean="0"/>
              <a:t>03.07.2017</a:t>
            </a:r>
            <a:endParaRPr lang="de-DE"/>
          </a:p>
        </p:txBody>
      </p:sp>
      <p:sp>
        <p:nvSpPr>
          <p:cNvPr id="5" name="Fußzeilenplatzhalter 4"/>
          <p:cNvSpPr>
            <a:spLocks noGrp="1"/>
          </p:cNvSpPr>
          <p:nvPr>
            <p:ph type="ftr" sz="quarter" idx="11"/>
          </p:nvPr>
        </p:nvSpPr>
        <p:spPr/>
        <p:txBody>
          <a:bodyPr/>
          <a:lstStyle/>
          <a:p>
            <a:r>
              <a:rPr lang="de-DE" smtClean="0"/>
              <a:t>NRWeltoffen</a:t>
            </a:r>
            <a:endParaRPr lang="de-DE"/>
          </a:p>
        </p:txBody>
      </p:sp>
      <p:sp>
        <p:nvSpPr>
          <p:cNvPr id="6" name="Foliennummernplatzhalter 5"/>
          <p:cNvSpPr>
            <a:spLocks noGrp="1"/>
          </p:cNvSpPr>
          <p:nvPr>
            <p:ph type="sldNum" sz="quarter" idx="12"/>
          </p:nvPr>
        </p:nvSpPr>
        <p:spPr/>
        <p:txBody>
          <a:bodyPr/>
          <a:lstStyle/>
          <a:p>
            <a:fld id="{CE6FA85D-ECDF-40C8-AD38-AAAA8BC087A6}" type="slidenum">
              <a:rPr lang="de-DE" smtClean="0"/>
              <a:t>10</a:t>
            </a:fld>
            <a:endParaRPr lang="de-DE"/>
          </a:p>
        </p:txBody>
      </p:sp>
    </p:spTree>
    <p:extLst>
      <p:ext uri="{BB962C8B-B14F-4D97-AF65-F5344CB8AC3E}">
        <p14:creationId xmlns:p14="http://schemas.microsoft.com/office/powerpoint/2010/main" val="4143968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a:bodyPr>
          <a:lstStyle/>
          <a:p>
            <a:r>
              <a:rPr lang="de-DE" sz="3600" dirty="0" smtClean="0">
                <a:latin typeface="Arial Narrow" panose="020B0606020202030204" pitchFamily="34" charset="0"/>
              </a:rPr>
              <a:t>Vielen Dank für ihre Aufmerksamkeit</a:t>
            </a:r>
            <a:endParaRPr lang="de-DE" sz="3600" dirty="0">
              <a:latin typeface="Arial Narrow" panose="020B0606020202030204" pitchFamily="34" charset="0"/>
            </a:endParaRPr>
          </a:p>
        </p:txBody>
      </p:sp>
      <p:sp>
        <p:nvSpPr>
          <p:cNvPr id="11" name="Inhaltsplatzhalter 10"/>
          <p:cNvSpPr>
            <a:spLocks noGrp="1"/>
          </p:cNvSpPr>
          <p:nvPr>
            <p:ph idx="1"/>
          </p:nvPr>
        </p:nvSpPr>
        <p:spPr/>
        <p:txBody>
          <a:bodyPr/>
          <a:lstStyle/>
          <a:p>
            <a:endParaRPr lang="de-DE" dirty="0"/>
          </a:p>
        </p:txBody>
      </p:sp>
      <p:sp>
        <p:nvSpPr>
          <p:cNvPr id="7" name="Datumsplatzhalter 6"/>
          <p:cNvSpPr>
            <a:spLocks noGrp="1"/>
          </p:cNvSpPr>
          <p:nvPr>
            <p:ph type="dt" sz="half" idx="10"/>
          </p:nvPr>
        </p:nvSpPr>
        <p:spPr/>
        <p:txBody>
          <a:bodyPr/>
          <a:lstStyle/>
          <a:p>
            <a:r>
              <a:rPr lang="de-DE" smtClean="0"/>
              <a:t>03.07.2017</a:t>
            </a:r>
            <a:endParaRPr lang="de-DE"/>
          </a:p>
        </p:txBody>
      </p:sp>
      <p:sp>
        <p:nvSpPr>
          <p:cNvPr id="8" name="Fußzeilenplatzhalter 7"/>
          <p:cNvSpPr>
            <a:spLocks noGrp="1"/>
          </p:cNvSpPr>
          <p:nvPr>
            <p:ph type="ftr" sz="quarter" idx="11"/>
          </p:nvPr>
        </p:nvSpPr>
        <p:spPr/>
        <p:txBody>
          <a:bodyPr/>
          <a:lstStyle/>
          <a:p>
            <a:r>
              <a:rPr lang="de-DE" smtClean="0"/>
              <a:t>NRWeltoffen</a:t>
            </a:r>
            <a:endParaRPr lang="de-DE"/>
          </a:p>
        </p:txBody>
      </p:sp>
      <p:sp>
        <p:nvSpPr>
          <p:cNvPr id="9" name="Foliennummernplatzhalter 8"/>
          <p:cNvSpPr>
            <a:spLocks noGrp="1"/>
          </p:cNvSpPr>
          <p:nvPr>
            <p:ph type="sldNum" sz="quarter" idx="12"/>
          </p:nvPr>
        </p:nvSpPr>
        <p:spPr/>
        <p:txBody>
          <a:bodyPr/>
          <a:lstStyle/>
          <a:p>
            <a:fld id="{CE6FA85D-ECDF-40C8-AD38-AAAA8BC087A6}" type="slidenum">
              <a:rPr lang="de-DE" smtClean="0"/>
              <a:t>11</a:t>
            </a:fld>
            <a:endParaRPr lang="de-DE"/>
          </a:p>
        </p:txBody>
      </p:sp>
      <p:pic>
        <p:nvPicPr>
          <p:cNvPr id="2050" name="Picture 2" descr="C:\Users\b1002390\AppData\Local\Microsoft\Windows\Temporary Internet Files\Content.Outlook\CPO9DTO4\20170516_205200_resiz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628800"/>
            <a:ext cx="7004270" cy="393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332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Betzavta</a:t>
            </a:r>
            <a:r>
              <a:rPr lang="de-DE" dirty="0" smtClean="0"/>
              <a:t>“ </a:t>
            </a:r>
            <a:r>
              <a:rPr lang="de-DE" dirty="0" smtClean="0"/>
              <a:t>Ursprung</a:t>
            </a:r>
            <a:endParaRPr lang="de-DE" dirty="0"/>
          </a:p>
        </p:txBody>
      </p:sp>
      <p:sp>
        <p:nvSpPr>
          <p:cNvPr id="3" name="Inhaltsplatzhalter 2"/>
          <p:cNvSpPr>
            <a:spLocks noGrp="1"/>
          </p:cNvSpPr>
          <p:nvPr>
            <p:ph idx="1"/>
          </p:nvPr>
        </p:nvSpPr>
        <p:spPr/>
        <p:txBody>
          <a:bodyPr>
            <a:normAutofit/>
          </a:bodyPr>
          <a:lstStyle/>
          <a:p>
            <a:r>
              <a:rPr lang="de-DE" sz="2400" dirty="0">
                <a:latin typeface="Arial Narrow" panose="020B0606020202030204" pitchFamily="34" charset="0"/>
              </a:rPr>
              <a:t>Das Programm </a:t>
            </a:r>
            <a:r>
              <a:rPr lang="de-DE" sz="2400" i="1" dirty="0" err="1">
                <a:latin typeface="Arial Narrow" panose="020B0606020202030204" pitchFamily="34" charset="0"/>
              </a:rPr>
              <a:t>Betzavta</a:t>
            </a:r>
            <a:r>
              <a:rPr lang="de-DE" sz="2400" i="1" dirty="0">
                <a:latin typeface="Arial Narrow" panose="020B0606020202030204" pitchFamily="34" charset="0"/>
              </a:rPr>
              <a:t> </a:t>
            </a:r>
            <a:r>
              <a:rPr lang="de-DE" sz="2400" dirty="0">
                <a:latin typeface="Arial Narrow" panose="020B0606020202030204" pitchFamily="34" charset="0"/>
              </a:rPr>
              <a:t>(dt.: Miteinander</a:t>
            </a:r>
            <a:r>
              <a:rPr lang="de-DE" sz="2400" b="1" dirty="0">
                <a:latin typeface="Arial Narrow" panose="020B0606020202030204" pitchFamily="34" charset="0"/>
              </a:rPr>
              <a:t>)</a:t>
            </a:r>
            <a:r>
              <a:rPr lang="de-DE" sz="2400" dirty="0">
                <a:latin typeface="Arial Narrow" panose="020B0606020202030204" pitchFamily="34" charset="0"/>
              </a:rPr>
              <a:t> wurde 1988 am Jerusalemer Adam Institute </a:t>
            </a:r>
            <a:r>
              <a:rPr lang="de-DE" sz="2400" dirty="0" err="1">
                <a:latin typeface="Arial Narrow" panose="020B0606020202030204" pitchFamily="34" charset="0"/>
              </a:rPr>
              <a:t>for</a:t>
            </a:r>
            <a:r>
              <a:rPr lang="de-DE" sz="2400" dirty="0">
                <a:latin typeface="Arial Narrow" panose="020B0606020202030204" pitchFamily="34" charset="0"/>
              </a:rPr>
              <a:t> Democracy </a:t>
            </a:r>
            <a:r>
              <a:rPr lang="de-DE" sz="2400" dirty="0" err="1">
                <a:latin typeface="Arial Narrow" panose="020B0606020202030204" pitchFamily="34" charset="0"/>
              </a:rPr>
              <a:t>and</a:t>
            </a:r>
            <a:r>
              <a:rPr lang="de-DE" sz="2400" dirty="0">
                <a:latin typeface="Arial Narrow" panose="020B0606020202030204" pitchFamily="34" charset="0"/>
              </a:rPr>
              <a:t> </a:t>
            </a:r>
            <a:r>
              <a:rPr lang="de-DE" sz="2400" dirty="0" err="1">
                <a:latin typeface="Arial Narrow" panose="020B0606020202030204" pitchFamily="34" charset="0"/>
              </a:rPr>
              <a:t>Peace</a:t>
            </a:r>
            <a:r>
              <a:rPr lang="de-DE" sz="2400" dirty="0">
                <a:latin typeface="Arial Narrow" panose="020B0606020202030204" pitchFamily="34" charset="0"/>
              </a:rPr>
              <a:t> von </a:t>
            </a:r>
            <a:r>
              <a:rPr lang="de-DE" sz="2400" dirty="0" err="1">
                <a:latin typeface="Arial Narrow" panose="020B0606020202030204" pitchFamily="34" charset="0"/>
              </a:rPr>
              <a:t>Uki</a:t>
            </a:r>
            <a:r>
              <a:rPr lang="de-DE" sz="2400" dirty="0">
                <a:latin typeface="Arial Narrow" panose="020B0606020202030204" pitchFamily="34" charset="0"/>
              </a:rPr>
              <a:t> </a:t>
            </a:r>
            <a:r>
              <a:rPr lang="de-DE" sz="2400" dirty="0" err="1">
                <a:latin typeface="Arial Narrow" panose="020B0606020202030204" pitchFamily="34" charset="0"/>
              </a:rPr>
              <a:t>Maroshek-Klarman</a:t>
            </a:r>
            <a:r>
              <a:rPr lang="de-DE" sz="2400" dirty="0">
                <a:latin typeface="Arial Narrow" panose="020B0606020202030204" pitchFamily="34" charset="0"/>
              </a:rPr>
              <a:t> mit dem Ziel entwickelt, die Erziehung zur Demokratie in Israel zu fördern. </a:t>
            </a:r>
            <a:endParaRPr lang="de-DE" sz="2400" dirty="0" smtClean="0">
              <a:latin typeface="Arial Narrow" panose="020B0606020202030204" pitchFamily="34" charset="0"/>
            </a:endParaRPr>
          </a:p>
          <a:p>
            <a:pPr marL="0" indent="0">
              <a:buNone/>
            </a:pPr>
            <a:endParaRPr lang="de-DE" sz="2400" dirty="0" smtClean="0">
              <a:latin typeface="Arial Narrow" panose="020B0606020202030204" pitchFamily="34" charset="0"/>
            </a:endParaRPr>
          </a:p>
          <a:p>
            <a:r>
              <a:rPr lang="de-DE" sz="2400" dirty="0" smtClean="0">
                <a:latin typeface="Arial Narrow" panose="020B0606020202030204" pitchFamily="34" charset="0"/>
              </a:rPr>
              <a:t>Das </a:t>
            </a:r>
            <a:r>
              <a:rPr lang="de-DE" sz="2400" dirty="0">
                <a:latin typeface="Arial Narrow" panose="020B0606020202030204" pitchFamily="34" charset="0"/>
              </a:rPr>
              <a:t>Konzept wurde 1995 vom Centrum für angewandte Politikforschung (C·A·P) an der Universität München mit Unterstützung der Bertelsmann Stiftung für die Anwendung in Deutschland adaptiert. </a:t>
            </a:r>
            <a:endParaRPr lang="de-DE" sz="2400" dirty="0">
              <a:latin typeface="Arial Narrow" panose="020B0606020202030204" pitchFamily="34" charset="0"/>
            </a:endParaRPr>
          </a:p>
        </p:txBody>
      </p:sp>
      <p:sp>
        <p:nvSpPr>
          <p:cNvPr id="4" name="Datumsplatzhalter 3"/>
          <p:cNvSpPr>
            <a:spLocks noGrp="1"/>
          </p:cNvSpPr>
          <p:nvPr>
            <p:ph type="dt" sz="half" idx="10"/>
          </p:nvPr>
        </p:nvSpPr>
        <p:spPr/>
        <p:txBody>
          <a:bodyPr/>
          <a:lstStyle/>
          <a:p>
            <a:r>
              <a:rPr lang="de-DE" smtClean="0"/>
              <a:t>03.07.2017</a:t>
            </a:r>
            <a:endParaRPr lang="de-DE"/>
          </a:p>
        </p:txBody>
      </p:sp>
      <p:sp>
        <p:nvSpPr>
          <p:cNvPr id="5" name="Fußzeilenplatzhalter 4"/>
          <p:cNvSpPr>
            <a:spLocks noGrp="1"/>
          </p:cNvSpPr>
          <p:nvPr>
            <p:ph type="ftr" sz="quarter" idx="11"/>
          </p:nvPr>
        </p:nvSpPr>
        <p:spPr/>
        <p:txBody>
          <a:bodyPr/>
          <a:lstStyle/>
          <a:p>
            <a:r>
              <a:rPr lang="de-DE" smtClean="0"/>
              <a:t>NRWeltoffen</a:t>
            </a:r>
            <a:endParaRPr lang="de-DE"/>
          </a:p>
        </p:txBody>
      </p:sp>
      <p:sp>
        <p:nvSpPr>
          <p:cNvPr id="6" name="Foliennummernplatzhalter 5"/>
          <p:cNvSpPr>
            <a:spLocks noGrp="1"/>
          </p:cNvSpPr>
          <p:nvPr>
            <p:ph type="sldNum" sz="quarter" idx="12"/>
          </p:nvPr>
        </p:nvSpPr>
        <p:spPr/>
        <p:txBody>
          <a:bodyPr/>
          <a:lstStyle/>
          <a:p>
            <a:fld id="{CE6FA85D-ECDF-40C8-AD38-AAAA8BC087A6}" type="slidenum">
              <a:rPr lang="de-DE" smtClean="0"/>
              <a:t>2</a:t>
            </a:fld>
            <a:endParaRPr lang="de-DE"/>
          </a:p>
        </p:txBody>
      </p:sp>
    </p:spTree>
    <p:extLst>
      <p:ext uri="{BB962C8B-B14F-4D97-AF65-F5344CB8AC3E}">
        <p14:creationId xmlns:p14="http://schemas.microsoft.com/office/powerpoint/2010/main" val="3175075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Betzavta</a:t>
            </a:r>
            <a:r>
              <a:rPr lang="de-DE" dirty="0" smtClean="0"/>
              <a:t>“ </a:t>
            </a:r>
            <a:r>
              <a:rPr lang="de-DE" dirty="0" smtClean="0"/>
              <a:t>Themen</a:t>
            </a:r>
            <a:endParaRPr lang="de-DE" dirty="0"/>
          </a:p>
        </p:txBody>
      </p:sp>
      <p:sp>
        <p:nvSpPr>
          <p:cNvPr id="3" name="Inhaltsplatzhalter 2"/>
          <p:cNvSpPr>
            <a:spLocks noGrp="1"/>
          </p:cNvSpPr>
          <p:nvPr>
            <p:ph idx="1"/>
          </p:nvPr>
        </p:nvSpPr>
        <p:spPr/>
        <p:txBody>
          <a:bodyPr/>
          <a:lstStyle/>
          <a:p>
            <a:r>
              <a:rPr lang="de-DE" sz="2400" b="1" dirty="0" smtClean="0">
                <a:latin typeface="Arial Narrow" panose="020B0606020202030204" pitchFamily="34" charset="0"/>
              </a:rPr>
              <a:t>Themen:</a:t>
            </a:r>
          </a:p>
          <a:p>
            <a:endParaRPr lang="de-DE" sz="2400" b="1" dirty="0" smtClean="0">
              <a:latin typeface="Arial Narrow" panose="020B0606020202030204" pitchFamily="34" charset="0"/>
            </a:endParaRPr>
          </a:p>
          <a:p>
            <a:pPr lvl="1"/>
            <a:r>
              <a:rPr lang="de-DE" sz="2400" dirty="0" smtClean="0">
                <a:latin typeface="Arial Narrow" panose="020B0606020202030204" pitchFamily="34" charset="0"/>
              </a:rPr>
              <a:t>Demokratische Prinzipien</a:t>
            </a:r>
          </a:p>
          <a:p>
            <a:pPr lvl="1"/>
            <a:r>
              <a:rPr lang="de-DE" sz="2400" dirty="0" smtClean="0">
                <a:latin typeface="Arial Narrow" panose="020B0606020202030204" pitchFamily="34" charset="0"/>
              </a:rPr>
              <a:t>Das Verhältnis von Mehrheit und Minderheit</a:t>
            </a:r>
          </a:p>
          <a:p>
            <a:pPr lvl="1"/>
            <a:r>
              <a:rPr lang="de-DE" sz="2400" dirty="0" smtClean="0">
                <a:latin typeface="Arial Narrow" panose="020B0606020202030204" pitchFamily="34" charset="0"/>
              </a:rPr>
              <a:t>Grundrechte</a:t>
            </a:r>
          </a:p>
          <a:p>
            <a:pPr lvl="1"/>
            <a:r>
              <a:rPr lang="de-DE" sz="2400" dirty="0" smtClean="0">
                <a:latin typeface="Arial Narrow" panose="020B0606020202030204" pitchFamily="34" charset="0"/>
              </a:rPr>
              <a:t>Gleichheit vor dem Gesetz</a:t>
            </a:r>
          </a:p>
          <a:p>
            <a:pPr lvl="1"/>
            <a:r>
              <a:rPr lang="de-DE" sz="2400" dirty="0" smtClean="0">
                <a:latin typeface="Arial Narrow" panose="020B0606020202030204" pitchFamily="34" charset="0"/>
              </a:rPr>
              <a:t>Der Weg der demokratischen Entscheidungsfindung</a:t>
            </a:r>
            <a:endParaRPr lang="de-DE" sz="2400" dirty="0" smtClean="0">
              <a:latin typeface="Arial Narrow" panose="020B0606020202030204" pitchFamily="34" charset="0"/>
            </a:endParaRPr>
          </a:p>
          <a:p>
            <a:pPr lvl="1"/>
            <a:endParaRPr lang="de-DE" dirty="0"/>
          </a:p>
        </p:txBody>
      </p:sp>
      <p:sp>
        <p:nvSpPr>
          <p:cNvPr id="4" name="Datumsplatzhalter 3"/>
          <p:cNvSpPr>
            <a:spLocks noGrp="1"/>
          </p:cNvSpPr>
          <p:nvPr>
            <p:ph type="dt" sz="half" idx="10"/>
          </p:nvPr>
        </p:nvSpPr>
        <p:spPr/>
        <p:txBody>
          <a:bodyPr/>
          <a:lstStyle/>
          <a:p>
            <a:r>
              <a:rPr lang="de-DE" smtClean="0"/>
              <a:t>03.07.2017</a:t>
            </a:r>
            <a:endParaRPr lang="de-DE"/>
          </a:p>
        </p:txBody>
      </p:sp>
      <p:sp>
        <p:nvSpPr>
          <p:cNvPr id="5" name="Fußzeilenplatzhalter 4"/>
          <p:cNvSpPr>
            <a:spLocks noGrp="1"/>
          </p:cNvSpPr>
          <p:nvPr>
            <p:ph type="ftr" sz="quarter" idx="11"/>
          </p:nvPr>
        </p:nvSpPr>
        <p:spPr/>
        <p:txBody>
          <a:bodyPr/>
          <a:lstStyle/>
          <a:p>
            <a:r>
              <a:rPr lang="de-DE" smtClean="0"/>
              <a:t>NRWeltoffen</a:t>
            </a:r>
            <a:endParaRPr lang="de-DE"/>
          </a:p>
        </p:txBody>
      </p:sp>
      <p:sp>
        <p:nvSpPr>
          <p:cNvPr id="6" name="Foliennummernplatzhalter 5"/>
          <p:cNvSpPr>
            <a:spLocks noGrp="1"/>
          </p:cNvSpPr>
          <p:nvPr>
            <p:ph type="sldNum" sz="quarter" idx="12"/>
          </p:nvPr>
        </p:nvSpPr>
        <p:spPr/>
        <p:txBody>
          <a:bodyPr/>
          <a:lstStyle/>
          <a:p>
            <a:fld id="{CE6FA85D-ECDF-40C8-AD38-AAAA8BC087A6}" type="slidenum">
              <a:rPr lang="de-DE" smtClean="0"/>
              <a:t>3</a:t>
            </a:fld>
            <a:endParaRPr lang="de-DE"/>
          </a:p>
        </p:txBody>
      </p:sp>
    </p:spTree>
    <p:extLst>
      <p:ext uri="{BB962C8B-B14F-4D97-AF65-F5344CB8AC3E}">
        <p14:creationId xmlns:p14="http://schemas.microsoft.com/office/powerpoint/2010/main" val="3813603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err="1" smtClean="0"/>
              <a:t>Betzavta</a:t>
            </a:r>
            <a:r>
              <a:rPr lang="de-DE" dirty="0" smtClean="0"/>
              <a:t>“ Methodik</a:t>
            </a:r>
            <a:endParaRPr lang="de-DE" dirty="0"/>
          </a:p>
        </p:txBody>
      </p:sp>
      <p:sp>
        <p:nvSpPr>
          <p:cNvPr id="3" name="Inhaltsplatzhalter 2"/>
          <p:cNvSpPr>
            <a:spLocks noGrp="1"/>
          </p:cNvSpPr>
          <p:nvPr>
            <p:ph idx="1"/>
          </p:nvPr>
        </p:nvSpPr>
        <p:spPr/>
        <p:txBody>
          <a:bodyPr/>
          <a:lstStyle/>
          <a:p>
            <a:endParaRPr lang="de-DE" sz="2400" b="1" dirty="0" smtClean="0">
              <a:latin typeface="Arial Narrow" panose="020B0606020202030204" pitchFamily="34" charset="0"/>
            </a:endParaRPr>
          </a:p>
          <a:p>
            <a:endParaRPr lang="de-DE" sz="2400" b="1" dirty="0">
              <a:latin typeface="Arial Narrow" panose="020B0606020202030204" pitchFamily="34" charset="0"/>
            </a:endParaRPr>
          </a:p>
          <a:p>
            <a:r>
              <a:rPr lang="de-DE" sz="2400" b="1" dirty="0" smtClean="0">
                <a:latin typeface="Arial Narrow" panose="020B0606020202030204" pitchFamily="34" charset="0"/>
              </a:rPr>
              <a:t>Konflikt-Dilemma-Methode</a:t>
            </a:r>
          </a:p>
          <a:p>
            <a:endParaRPr lang="de-DE" sz="2400" b="1" dirty="0" smtClean="0">
              <a:latin typeface="Arial Narrow" panose="020B0606020202030204" pitchFamily="34" charset="0"/>
            </a:endParaRPr>
          </a:p>
          <a:p>
            <a:pPr lvl="1"/>
            <a:r>
              <a:rPr lang="de-DE" sz="2400" dirty="0" smtClean="0">
                <a:latin typeface="Arial Narrow" panose="020B0606020202030204" pitchFamily="34" charset="0"/>
              </a:rPr>
              <a:t>Position des Anderen wird als </a:t>
            </a:r>
            <a:r>
              <a:rPr lang="de-DE" sz="2400" dirty="0">
                <a:latin typeface="Arial Narrow" panose="020B0606020202030204" pitchFamily="34" charset="0"/>
              </a:rPr>
              <a:t>eine Alternative </a:t>
            </a:r>
            <a:r>
              <a:rPr lang="de-DE" sz="2400" dirty="0" smtClean="0">
                <a:latin typeface="Arial Narrow" panose="020B0606020202030204" pitchFamily="34" charset="0"/>
              </a:rPr>
              <a:t>anerkannt, </a:t>
            </a:r>
            <a:r>
              <a:rPr lang="de-DE" sz="2400" dirty="0">
                <a:latin typeface="Arial Narrow" panose="020B0606020202030204" pitchFamily="34" charset="0"/>
              </a:rPr>
              <a:t>die unter anderen Umständen auch unsere eigene sein könnte</a:t>
            </a:r>
            <a:r>
              <a:rPr lang="de-DE" sz="2400" dirty="0" smtClean="0">
                <a:latin typeface="Arial Narrow" panose="020B0606020202030204" pitchFamily="34" charset="0"/>
              </a:rPr>
              <a:t>.</a:t>
            </a:r>
          </a:p>
          <a:p>
            <a:pPr marL="457200" lvl="1" indent="0">
              <a:buNone/>
            </a:pPr>
            <a:endParaRPr lang="de-DE" dirty="0" smtClean="0"/>
          </a:p>
        </p:txBody>
      </p:sp>
      <p:sp>
        <p:nvSpPr>
          <p:cNvPr id="4" name="Datumsplatzhalter 3"/>
          <p:cNvSpPr>
            <a:spLocks noGrp="1"/>
          </p:cNvSpPr>
          <p:nvPr>
            <p:ph type="dt" sz="half" idx="10"/>
          </p:nvPr>
        </p:nvSpPr>
        <p:spPr/>
        <p:txBody>
          <a:bodyPr/>
          <a:lstStyle/>
          <a:p>
            <a:r>
              <a:rPr lang="de-DE" smtClean="0"/>
              <a:t>03.07.2017</a:t>
            </a:r>
            <a:endParaRPr lang="de-DE"/>
          </a:p>
        </p:txBody>
      </p:sp>
      <p:sp>
        <p:nvSpPr>
          <p:cNvPr id="5" name="Fußzeilenplatzhalter 4"/>
          <p:cNvSpPr>
            <a:spLocks noGrp="1"/>
          </p:cNvSpPr>
          <p:nvPr>
            <p:ph type="ftr" sz="quarter" idx="11"/>
          </p:nvPr>
        </p:nvSpPr>
        <p:spPr/>
        <p:txBody>
          <a:bodyPr/>
          <a:lstStyle/>
          <a:p>
            <a:r>
              <a:rPr lang="de-DE" smtClean="0"/>
              <a:t>NRWeltoffen</a:t>
            </a:r>
            <a:endParaRPr lang="de-DE"/>
          </a:p>
        </p:txBody>
      </p:sp>
      <p:sp>
        <p:nvSpPr>
          <p:cNvPr id="6" name="Foliennummernplatzhalter 5"/>
          <p:cNvSpPr>
            <a:spLocks noGrp="1"/>
          </p:cNvSpPr>
          <p:nvPr>
            <p:ph type="sldNum" sz="quarter" idx="12"/>
          </p:nvPr>
        </p:nvSpPr>
        <p:spPr/>
        <p:txBody>
          <a:bodyPr/>
          <a:lstStyle/>
          <a:p>
            <a:fld id="{CE6FA85D-ECDF-40C8-AD38-AAAA8BC087A6}" type="slidenum">
              <a:rPr lang="de-DE" smtClean="0"/>
              <a:t>4</a:t>
            </a:fld>
            <a:endParaRPr lang="de-DE"/>
          </a:p>
        </p:txBody>
      </p:sp>
    </p:spTree>
    <p:extLst>
      <p:ext uri="{BB962C8B-B14F-4D97-AF65-F5344CB8AC3E}">
        <p14:creationId xmlns:p14="http://schemas.microsoft.com/office/powerpoint/2010/main" val="1525781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C A P</a:t>
            </a:r>
            <a:endParaRPr lang="de-DE" b="1" dirty="0"/>
          </a:p>
        </p:txBody>
      </p:sp>
      <p:sp>
        <p:nvSpPr>
          <p:cNvPr id="3" name="Inhaltsplatzhalter 2"/>
          <p:cNvSpPr>
            <a:spLocks noGrp="1"/>
          </p:cNvSpPr>
          <p:nvPr>
            <p:ph idx="1"/>
          </p:nvPr>
        </p:nvSpPr>
        <p:spPr/>
        <p:txBody>
          <a:bodyPr>
            <a:normAutofit/>
          </a:bodyPr>
          <a:lstStyle/>
          <a:p>
            <a:endParaRPr lang="de-DE" sz="2400" dirty="0" smtClean="0">
              <a:latin typeface="Arial Narrow" panose="020B0606020202030204" pitchFamily="34" charset="0"/>
            </a:endParaRPr>
          </a:p>
          <a:p>
            <a:endParaRPr lang="de-DE" sz="2400" dirty="0" smtClean="0">
              <a:latin typeface="Arial Narrow" panose="020B0606020202030204" pitchFamily="34" charset="0"/>
            </a:endParaRPr>
          </a:p>
          <a:p>
            <a:r>
              <a:rPr lang="de-DE" sz="2400" dirty="0" smtClean="0">
                <a:latin typeface="Arial Narrow" panose="020B0606020202030204" pitchFamily="34" charset="0"/>
              </a:rPr>
              <a:t>Die </a:t>
            </a:r>
            <a:r>
              <a:rPr lang="de-DE" sz="2400" i="1" dirty="0">
                <a:latin typeface="Arial Narrow" panose="020B0606020202030204" pitchFamily="34" charset="0"/>
              </a:rPr>
              <a:t>Akademie Führung &amp; Kompetenz</a:t>
            </a:r>
            <a:r>
              <a:rPr lang="de-DE" sz="2400" dirty="0">
                <a:latin typeface="Arial Narrow" panose="020B0606020202030204" pitchFamily="34" charset="0"/>
              </a:rPr>
              <a:t> am Centrum für angewandte Politikforschung (C·A·P) entwickelt praxisnahe Konzepte, Ausbildungen und Beratungen im Bereich der schulischen und außerschulischen politischen Bildung. Der Schwerpunkt unser Arbeit liegt darin, Demokratie als Lebensform zu fördern. Die </a:t>
            </a:r>
            <a:r>
              <a:rPr lang="de-DE" sz="2400" i="1" dirty="0">
                <a:latin typeface="Arial Narrow" panose="020B0606020202030204" pitchFamily="34" charset="0"/>
              </a:rPr>
              <a:t>Akademie</a:t>
            </a:r>
            <a:r>
              <a:rPr lang="de-DE" sz="2400" dirty="0">
                <a:latin typeface="Arial Narrow" panose="020B0606020202030204" pitchFamily="34" charset="0"/>
              </a:rPr>
              <a:t> agiert an der Schnittstelle von Wissenschaft und Praxis</a:t>
            </a:r>
          </a:p>
        </p:txBody>
      </p:sp>
      <p:sp>
        <p:nvSpPr>
          <p:cNvPr id="4" name="Datumsplatzhalter 3"/>
          <p:cNvSpPr>
            <a:spLocks noGrp="1"/>
          </p:cNvSpPr>
          <p:nvPr>
            <p:ph type="dt" sz="half" idx="10"/>
          </p:nvPr>
        </p:nvSpPr>
        <p:spPr/>
        <p:txBody>
          <a:bodyPr/>
          <a:lstStyle/>
          <a:p>
            <a:r>
              <a:rPr lang="de-DE" smtClean="0"/>
              <a:t>03.07.2017</a:t>
            </a:r>
            <a:endParaRPr lang="de-DE"/>
          </a:p>
        </p:txBody>
      </p:sp>
      <p:sp>
        <p:nvSpPr>
          <p:cNvPr id="5" name="Fußzeilenplatzhalter 4"/>
          <p:cNvSpPr>
            <a:spLocks noGrp="1"/>
          </p:cNvSpPr>
          <p:nvPr>
            <p:ph type="ftr" sz="quarter" idx="11"/>
          </p:nvPr>
        </p:nvSpPr>
        <p:spPr/>
        <p:txBody>
          <a:bodyPr/>
          <a:lstStyle/>
          <a:p>
            <a:r>
              <a:rPr lang="de-DE" smtClean="0"/>
              <a:t>NRWeltoffen</a:t>
            </a:r>
            <a:endParaRPr lang="de-DE"/>
          </a:p>
        </p:txBody>
      </p:sp>
      <p:sp>
        <p:nvSpPr>
          <p:cNvPr id="6" name="Foliennummernplatzhalter 5"/>
          <p:cNvSpPr>
            <a:spLocks noGrp="1"/>
          </p:cNvSpPr>
          <p:nvPr>
            <p:ph type="sldNum" sz="quarter" idx="12"/>
          </p:nvPr>
        </p:nvSpPr>
        <p:spPr/>
        <p:txBody>
          <a:bodyPr/>
          <a:lstStyle/>
          <a:p>
            <a:fld id="{CE6FA85D-ECDF-40C8-AD38-AAAA8BC087A6}" type="slidenum">
              <a:rPr lang="de-DE" smtClean="0"/>
              <a:t>5</a:t>
            </a:fld>
            <a:endParaRPr lang="de-DE"/>
          </a:p>
        </p:txBody>
      </p:sp>
    </p:spTree>
    <p:extLst>
      <p:ext uri="{BB962C8B-B14F-4D97-AF65-F5344CB8AC3E}">
        <p14:creationId xmlns:p14="http://schemas.microsoft.com/office/powerpoint/2010/main" val="3865489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Trainerteam</a:t>
            </a:r>
            <a:endParaRPr lang="de-DE" dirty="0"/>
          </a:p>
        </p:txBody>
      </p:sp>
      <p:sp>
        <p:nvSpPr>
          <p:cNvPr id="3" name="Textplatzhalter 2"/>
          <p:cNvSpPr>
            <a:spLocks noGrp="1"/>
          </p:cNvSpPr>
          <p:nvPr>
            <p:ph type="body" idx="1"/>
          </p:nvPr>
        </p:nvSpPr>
        <p:spPr/>
        <p:txBody>
          <a:bodyPr/>
          <a:lstStyle/>
          <a:p>
            <a:r>
              <a:rPr lang="de-DE" dirty="0" smtClean="0"/>
              <a:t>Gabriele Wiemeyer</a:t>
            </a:r>
            <a:endParaRPr lang="de-DE" dirty="0"/>
          </a:p>
        </p:txBody>
      </p:sp>
      <p:sp>
        <p:nvSpPr>
          <p:cNvPr id="5" name="Textplatzhalter 4"/>
          <p:cNvSpPr>
            <a:spLocks noGrp="1"/>
          </p:cNvSpPr>
          <p:nvPr>
            <p:ph type="body" sz="quarter" idx="3"/>
          </p:nvPr>
        </p:nvSpPr>
        <p:spPr/>
        <p:txBody>
          <a:bodyPr/>
          <a:lstStyle/>
          <a:p>
            <a:endParaRPr lang="de-DE" dirty="0"/>
          </a:p>
        </p:txBody>
      </p:sp>
      <p:sp>
        <p:nvSpPr>
          <p:cNvPr id="7" name="Datumsplatzhalter 6"/>
          <p:cNvSpPr>
            <a:spLocks noGrp="1"/>
          </p:cNvSpPr>
          <p:nvPr>
            <p:ph type="dt" sz="half" idx="10"/>
          </p:nvPr>
        </p:nvSpPr>
        <p:spPr/>
        <p:txBody>
          <a:bodyPr/>
          <a:lstStyle/>
          <a:p>
            <a:r>
              <a:rPr lang="de-DE" smtClean="0"/>
              <a:t>03.07.2017</a:t>
            </a:r>
            <a:endParaRPr lang="de-DE"/>
          </a:p>
        </p:txBody>
      </p:sp>
      <p:sp>
        <p:nvSpPr>
          <p:cNvPr id="8" name="Fußzeilenplatzhalter 7"/>
          <p:cNvSpPr>
            <a:spLocks noGrp="1"/>
          </p:cNvSpPr>
          <p:nvPr>
            <p:ph type="ftr" sz="quarter" idx="11"/>
          </p:nvPr>
        </p:nvSpPr>
        <p:spPr/>
        <p:txBody>
          <a:bodyPr/>
          <a:lstStyle/>
          <a:p>
            <a:r>
              <a:rPr lang="de-DE" smtClean="0"/>
              <a:t>NRWeltoffen</a:t>
            </a:r>
            <a:endParaRPr lang="de-DE"/>
          </a:p>
        </p:txBody>
      </p:sp>
      <p:sp>
        <p:nvSpPr>
          <p:cNvPr id="9" name="Foliennummernplatzhalter 8"/>
          <p:cNvSpPr>
            <a:spLocks noGrp="1"/>
          </p:cNvSpPr>
          <p:nvPr>
            <p:ph type="sldNum" sz="quarter" idx="12"/>
          </p:nvPr>
        </p:nvSpPr>
        <p:spPr/>
        <p:txBody>
          <a:bodyPr/>
          <a:lstStyle/>
          <a:p>
            <a:fld id="{CE6FA85D-ECDF-40C8-AD38-AAAA8BC087A6}" type="slidenum">
              <a:rPr lang="de-DE" smtClean="0"/>
              <a:t>6</a:t>
            </a:fld>
            <a:endParaRPr lang="de-DE"/>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67967" y="2174875"/>
            <a:ext cx="2839937" cy="348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276872"/>
            <a:ext cx="2684463"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nhaltsplatzhalter 3"/>
          <p:cNvSpPr>
            <a:spLocks noGrp="1"/>
          </p:cNvSpPr>
          <p:nvPr>
            <p:ph sz="quarter" idx="4"/>
          </p:nvPr>
        </p:nvSpPr>
        <p:spPr/>
        <p:txBody>
          <a:bodyPr>
            <a:normAutofit/>
          </a:bodyPr>
          <a:lstStyle/>
          <a:p>
            <a:r>
              <a:rPr lang="de-DE" sz="2000" dirty="0" smtClean="0">
                <a:latin typeface="Arial Narrow" panose="020B0606020202030204" pitchFamily="34" charset="0"/>
              </a:rPr>
              <a:t>Seit </a:t>
            </a:r>
            <a:r>
              <a:rPr lang="de-DE" sz="2000" dirty="0">
                <a:latin typeface="Arial Narrow" panose="020B0606020202030204" pitchFamily="34" charset="0"/>
              </a:rPr>
              <a:t>1999 zertifizierte Ausbilderin für:</a:t>
            </a:r>
          </a:p>
          <a:p>
            <a:r>
              <a:rPr lang="de-DE" sz="2000" dirty="0" err="1" smtClean="0">
                <a:latin typeface="Arial Narrow" panose="020B0606020202030204" pitchFamily="34" charset="0"/>
              </a:rPr>
              <a:t>Betzavta</a:t>
            </a:r>
            <a:r>
              <a:rPr lang="de-DE" sz="2000" dirty="0" smtClean="0">
                <a:latin typeface="Arial Narrow" panose="020B0606020202030204" pitchFamily="34" charset="0"/>
              </a:rPr>
              <a:t>/Miteinander</a:t>
            </a:r>
          </a:p>
          <a:p>
            <a:endParaRPr lang="de-DE" sz="2000" dirty="0">
              <a:latin typeface="Arial Narrow" panose="020B0606020202030204" pitchFamily="34" charset="0"/>
            </a:endParaRPr>
          </a:p>
          <a:p>
            <a:r>
              <a:rPr lang="de-DE" sz="2000" b="1" dirty="0">
                <a:latin typeface="Arial Narrow" panose="020B0606020202030204" pitchFamily="34" charset="0"/>
              </a:rPr>
              <a:t>Weitere Themen:</a:t>
            </a:r>
          </a:p>
          <a:p>
            <a:pPr lvl="1"/>
            <a:r>
              <a:rPr lang="de-DE" sz="1600" dirty="0">
                <a:latin typeface="Arial Narrow" panose="020B0606020202030204" pitchFamily="34" charset="0"/>
              </a:rPr>
              <a:t>Kulturübergreifendes interkulturelles Training</a:t>
            </a:r>
          </a:p>
          <a:p>
            <a:pPr lvl="1"/>
            <a:r>
              <a:rPr lang="de-DE" sz="1600" dirty="0">
                <a:latin typeface="Arial Narrow" panose="020B0606020202030204" pitchFamily="34" charset="0"/>
              </a:rPr>
              <a:t>Mediation/ Konfliktbearbeitung im interkulturellen Kontext</a:t>
            </a:r>
          </a:p>
          <a:p>
            <a:pPr lvl="1"/>
            <a:r>
              <a:rPr lang="de-DE" sz="1600" dirty="0">
                <a:latin typeface="Arial Narrow" panose="020B0606020202030204" pitchFamily="34" charset="0"/>
              </a:rPr>
              <a:t>Teamentwicklung im interkulturellen Kontext</a:t>
            </a:r>
          </a:p>
          <a:p>
            <a:endParaRPr lang="de-DE" sz="2000" dirty="0">
              <a:latin typeface="Arial Narrow" panose="020B0606020202030204" pitchFamily="34" charset="0"/>
            </a:endParaRPr>
          </a:p>
        </p:txBody>
      </p:sp>
    </p:spTree>
    <p:extLst>
      <p:ext uri="{BB962C8B-B14F-4D97-AF65-F5344CB8AC3E}">
        <p14:creationId xmlns:p14="http://schemas.microsoft.com/office/powerpoint/2010/main" val="1640904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idx="1"/>
          </p:nvPr>
        </p:nvSpPr>
        <p:spPr/>
        <p:txBody>
          <a:bodyPr/>
          <a:lstStyle/>
          <a:p>
            <a:r>
              <a:rPr lang="de-DE" dirty="0" smtClean="0"/>
              <a:t>Florian Wenzel</a:t>
            </a:r>
            <a:endParaRPr lang="de-DE" dirty="0"/>
          </a:p>
        </p:txBody>
      </p:sp>
      <p:sp>
        <p:nvSpPr>
          <p:cNvPr id="5" name="Textplatzhalter 4"/>
          <p:cNvSpPr>
            <a:spLocks noGrp="1"/>
          </p:cNvSpPr>
          <p:nvPr>
            <p:ph type="body" sz="quarter" idx="3"/>
          </p:nvPr>
        </p:nvSpPr>
        <p:spPr/>
        <p:txBody>
          <a:bodyPr/>
          <a:lstStyle/>
          <a:p>
            <a:endParaRPr lang="de-DE"/>
          </a:p>
        </p:txBody>
      </p:sp>
      <p:sp>
        <p:nvSpPr>
          <p:cNvPr id="6" name="Inhaltsplatzhalter 5"/>
          <p:cNvSpPr>
            <a:spLocks noGrp="1"/>
          </p:cNvSpPr>
          <p:nvPr>
            <p:ph sz="quarter" idx="4"/>
          </p:nvPr>
        </p:nvSpPr>
        <p:spPr/>
        <p:txBody>
          <a:bodyPr>
            <a:normAutofit/>
          </a:bodyPr>
          <a:lstStyle/>
          <a:p>
            <a:r>
              <a:rPr lang="de-DE" sz="2000" dirty="0">
                <a:latin typeface="Arial Narrow" panose="020B0606020202030204" pitchFamily="34" charset="0"/>
              </a:rPr>
              <a:t>Seit 2004 zertifizierter Ausbilder für:</a:t>
            </a:r>
          </a:p>
          <a:p>
            <a:r>
              <a:rPr lang="de-DE" sz="2000" dirty="0" err="1" smtClean="0">
                <a:latin typeface="Arial Narrow" panose="020B0606020202030204" pitchFamily="34" charset="0"/>
              </a:rPr>
              <a:t>Betzavta</a:t>
            </a:r>
            <a:r>
              <a:rPr lang="de-DE" sz="2000" dirty="0" smtClean="0">
                <a:latin typeface="Arial Narrow" panose="020B0606020202030204" pitchFamily="34" charset="0"/>
              </a:rPr>
              <a:t>/Miteinander</a:t>
            </a:r>
          </a:p>
          <a:p>
            <a:r>
              <a:rPr lang="de-DE" sz="2000" dirty="0" smtClean="0">
                <a:latin typeface="Arial Narrow" panose="020B0606020202030204" pitchFamily="34" charset="0"/>
              </a:rPr>
              <a:t>Achtung </a:t>
            </a:r>
            <a:r>
              <a:rPr lang="de-DE" sz="2000" dirty="0">
                <a:latin typeface="Arial Narrow" panose="020B0606020202030204" pitchFamily="34" charset="0"/>
              </a:rPr>
              <a:t>(+)Toleranz</a:t>
            </a:r>
          </a:p>
          <a:p>
            <a:r>
              <a:rPr lang="de-DE" sz="2000" dirty="0">
                <a:latin typeface="Arial Narrow" panose="020B0606020202030204" pitchFamily="34" charset="0"/>
              </a:rPr>
              <a:t>Eine Welt der </a:t>
            </a:r>
            <a:r>
              <a:rPr lang="de-DE" sz="2000" dirty="0" smtClean="0">
                <a:latin typeface="Arial Narrow" panose="020B0606020202030204" pitchFamily="34" charset="0"/>
              </a:rPr>
              <a:t>Vielfalt</a:t>
            </a:r>
          </a:p>
          <a:p>
            <a:endParaRPr lang="de-DE" sz="2000" dirty="0">
              <a:latin typeface="Arial Narrow" panose="020B0606020202030204" pitchFamily="34" charset="0"/>
            </a:endParaRPr>
          </a:p>
          <a:p>
            <a:r>
              <a:rPr lang="de-DE" sz="2000" b="1" dirty="0">
                <a:latin typeface="Arial Narrow" panose="020B0606020202030204" pitchFamily="34" charset="0"/>
              </a:rPr>
              <a:t>Weitere Themen:</a:t>
            </a:r>
          </a:p>
          <a:p>
            <a:pPr lvl="1"/>
            <a:r>
              <a:rPr lang="de-DE" sz="1600" dirty="0">
                <a:latin typeface="Arial Narrow" panose="020B0606020202030204" pitchFamily="34" charset="0"/>
              </a:rPr>
              <a:t>Moderation von Großgruppen</a:t>
            </a:r>
          </a:p>
          <a:p>
            <a:pPr lvl="1"/>
            <a:r>
              <a:rPr lang="de-DE" sz="1600" dirty="0">
                <a:latin typeface="Arial Narrow" panose="020B0606020202030204" pitchFamily="34" charset="0"/>
              </a:rPr>
              <a:t>Prozessbegleitung und Teamentwicklung</a:t>
            </a:r>
          </a:p>
          <a:p>
            <a:pPr lvl="1"/>
            <a:r>
              <a:rPr lang="de-DE" sz="1600" dirty="0">
                <a:latin typeface="Arial Narrow" panose="020B0606020202030204" pitchFamily="34" charset="0"/>
              </a:rPr>
              <a:t>Wertschätzende (Selbst)</a:t>
            </a:r>
            <a:r>
              <a:rPr lang="de-DE" sz="1600" dirty="0" err="1">
                <a:latin typeface="Arial Narrow" panose="020B0606020202030204" pitchFamily="34" charset="0"/>
              </a:rPr>
              <a:t>evaluation</a:t>
            </a:r>
            <a:endParaRPr lang="de-DE" sz="1600" dirty="0">
              <a:effectLst/>
              <a:latin typeface="Arial Narrow" panose="020B0606020202030204" pitchFamily="34" charset="0"/>
            </a:endParaRPr>
          </a:p>
        </p:txBody>
      </p:sp>
      <p:sp>
        <p:nvSpPr>
          <p:cNvPr id="7" name="Datumsplatzhalter 6"/>
          <p:cNvSpPr>
            <a:spLocks noGrp="1"/>
          </p:cNvSpPr>
          <p:nvPr>
            <p:ph type="dt" sz="half" idx="10"/>
          </p:nvPr>
        </p:nvSpPr>
        <p:spPr/>
        <p:txBody>
          <a:bodyPr/>
          <a:lstStyle/>
          <a:p>
            <a:r>
              <a:rPr lang="de-DE" smtClean="0"/>
              <a:t>03.07.2017</a:t>
            </a:r>
            <a:endParaRPr lang="de-DE"/>
          </a:p>
        </p:txBody>
      </p:sp>
      <p:sp>
        <p:nvSpPr>
          <p:cNvPr id="8" name="Fußzeilenplatzhalter 7"/>
          <p:cNvSpPr>
            <a:spLocks noGrp="1"/>
          </p:cNvSpPr>
          <p:nvPr>
            <p:ph type="ftr" sz="quarter" idx="11"/>
          </p:nvPr>
        </p:nvSpPr>
        <p:spPr/>
        <p:txBody>
          <a:bodyPr/>
          <a:lstStyle/>
          <a:p>
            <a:r>
              <a:rPr lang="de-DE" smtClean="0"/>
              <a:t>NRWeltoffen</a:t>
            </a:r>
            <a:endParaRPr lang="de-DE"/>
          </a:p>
        </p:txBody>
      </p:sp>
      <p:sp>
        <p:nvSpPr>
          <p:cNvPr id="9" name="Foliennummernplatzhalter 8"/>
          <p:cNvSpPr>
            <a:spLocks noGrp="1"/>
          </p:cNvSpPr>
          <p:nvPr>
            <p:ph type="sldNum" sz="quarter" idx="12"/>
          </p:nvPr>
        </p:nvSpPr>
        <p:spPr/>
        <p:txBody>
          <a:bodyPr/>
          <a:lstStyle/>
          <a:p>
            <a:fld id="{CE6FA85D-ECDF-40C8-AD38-AAAA8BC087A6}" type="slidenum">
              <a:rPr lang="de-DE" smtClean="0"/>
              <a:t>7</a:t>
            </a:fld>
            <a:endParaRPr lang="de-DE"/>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61714" y="2531890"/>
            <a:ext cx="3231160" cy="323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690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1 Blockwoche</a:t>
            </a:r>
            <a:endParaRPr lang="de-DE" dirty="0"/>
          </a:p>
        </p:txBody>
      </p:sp>
      <p:sp>
        <p:nvSpPr>
          <p:cNvPr id="8" name="Inhaltsplatzhalter 7"/>
          <p:cNvSpPr>
            <a:spLocks noGrp="1"/>
          </p:cNvSpPr>
          <p:nvPr>
            <p:ph idx="1"/>
          </p:nvPr>
        </p:nvSpPr>
        <p:spPr/>
        <p:txBody>
          <a:bodyPr>
            <a:normAutofit fontScale="55000" lnSpcReduction="20000"/>
          </a:bodyPr>
          <a:lstStyle/>
          <a:p>
            <a:pPr marL="0" indent="0">
              <a:buNone/>
            </a:pPr>
            <a:r>
              <a:rPr lang="de-DE" sz="3600" b="1" dirty="0" smtClean="0">
                <a:latin typeface="Arial Narrow" panose="020B0606020202030204" pitchFamily="34" charset="0"/>
              </a:rPr>
              <a:t>18.09.2017 - </a:t>
            </a:r>
            <a:r>
              <a:rPr lang="de-DE" sz="3600" b="1" dirty="0" smtClean="0">
                <a:latin typeface="Arial Narrow" panose="020B0606020202030204" pitchFamily="34" charset="0"/>
              </a:rPr>
              <a:t>21.09.2017</a:t>
            </a:r>
          </a:p>
          <a:p>
            <a:endParaRPr lang="de-DE" dirty="0"/>
          </a:p>
          <a:p>
            <a:endParaRPr lang="de-DE" dirty="0" smtClean="0"/>
          </a:p>
          <a:p>
            <a:pPr marL="0" indent="0">
              <a:buNone/>
            </a:pPr>
            <a:r>
              <a:rPr lang="de-DE" dirty="0" smtClean="0">
                <a:latin typeface="Arial Narrow" panose="020B0606020202030204" pitchFamily="34" charset="0"/>
              </a:rPr>
              <a:t>Der </a:t>
            </a:r>
            <a:r>
              <a:rPr lang="de-DE" dirty="0">
                <a:latin typeface="Arial Narrow" panose="020B0606020202030204" pitchFamily="34" charset="0"/>
              </a:rPr>
              <a:t>Überzeugung folgend, dass Demokratie nicht nur Umschreibung</a:t>
            </a:r>
          </a:p>
          <a:p>
            <a:pPr marL="0" indent="0">
              <a:buNone/>
            </a:pPr>
            <a:r>
              <a:rPr lang="de-DE" dirty="0">
                <a:latin typeface="Arial Narrow" panose="020B0606020202030204" pitchFamily="34" charset="0"/>
              </a:rPr>
              <a:t>für eine bestimmte Staatsform ist, sondern als Verhaltensform in allen Situationen des</a:t>
            </a:r>
          </a:p>
          <a:p>
            <a:pPr marL="0" indent="0">
              <a:buNone/>
            </a:pPr>
            <a:r>
              <a:rPr lang="de-DE" dirty="0">
                <a:latin typeface="Arial Narrow" panose="020B0606020202030204" pitchFamily="34" charset="0"/>
              </a:rPr>
              <a:t>Alltags umsetzbar, werden in einer Vielzahl von Übungen demokratische Prinzipien erfahrbar</a:t>
            </a:r>
          </a:p>
          <a:p>
            <a:pPr marL="0" indent="0">
              <a:buNone/>
            </a:pPr>
            <a:r>
              <a:rPr lang="de-DE" dirty="0">
                <a:latin typeface="Arial Narrow" panose="020B0606020202030204" pitchFamily="34" charset="0"/>
              </a:rPr>
              <a:t>gemacht, das spannungsvolle Verhältnis von Freiheit und Gleichheit nachvollzogen und ein</a:t>
            </a:r>
          </a:p>
          <a:p>
            <a:pPr marL="0" indent="0">
              <a:buNone/>
            </a:pPr>
            <a:r>
              <a:rPr lang="de-DE" dirty="0">
                <a:latin typeface="Arial Narrow" panose="020B0606020202030204" pitchFamily="34" charset="0"/>
              </a:rPr>
              <a:t>„qualitatives Demokratieverständnis" entwickelt. Im Training werden methodische</a:t>
            </a:r>
          </a:p>
          <a:p>
            <a:pPr marL="0" indent="0">
              <a:buNone/>
            </a:pPr>
            <a:r>
              <a:rPr lang="de-DE" dirty="0">
                <a:latin typeface="Arial Narrow" panose="020B0606020202030204" pitchFamily="34" charset="0"/>
              </a:rPr>
              <a:t>Anregungen vermittelt, die unmittelbar für das Konfliktmanagement in verschiedenen</a:t>
            </a:r>
          </a:p>
          <a:p>
            <a:pPr marL="0" indent="0">
              <a:buNone/>
            </a:pPr>
            <a:r>
              <a:rPr lang="de-DE" dirty="0">
                <a:latin typeface="Arial Narrow" panose="020B0606020202030204" pitchFamily="34" charset="0"/>
              </a:rPr>
              <a:t>Arbeitsfeldern nutzbar sind. Das Seminar steht allen Interessierten offen. Gleichzeitig wird</a:t>
            </a:r>
          </a:p>
          <a:p>
            <a:pPr marL="0" indent="0">
              <a:buNone/>
            </a:pPr>
            <a:r>
              <a:rPr lang="de-DE" dirty="0">
                <a:latin typeface="Arial Narrow" panose="020B0606020202030204" pitchFamily="34" charset="0"/>
              </a:rPr>
              <a:t>es aber auch als Modul 1 der 3 Module umfassenden Trainer/innen-Ausbildung anerkannt.</a:t>
            </a:r>
          </a:p>
          <a:p>
            <a:pPr marL="0" indent="0">
              <a:buNone/>
            </a:pPr>
            <a:r>
              <a:rPr lang="de-DE" dirty="0" smtClean="0">
                <a:latin typeface="Arial Narrow" panose="020B0606020202030204" pitchFamily="34" charset="0"/>
              </a:rPr>
              <a:t>Die </a:t>
            </a:r>
            <a:r>
              <a:rPr lang="de-DE" dirty="0">
                <a:latin typeface="Arial Narrow" panose="020B0606020202030204" pitchFamily="34" charset="0"/>
              </a:rPr>
              <a:t>durchgängige Anwesenheit ist Voraussetzung für die Anerkennung des Kurses</a:t>
            </a:r>
          </a:p>
          <a:p>
            <a:pPr marL="0" indent="0">
              <a:buNone/>
            </a:pPr>
            <a:r>
              <a:rPr lang="de-DE" dirty="0">
                <a:latin typeface="Arial Narrow" panose="020B0606020202030204" pitchFamily="34" charset="0"/>
              </a:rPr>
              <a:t>im Rahmen der zertifizierten Ausbildung.</a:t>
            </a:r>
            <a:endParaRPr lang="de-DE" dirty="0">
              <a:latin typeface="Arial Narrow" panose="020B0606020202030204" pitchFamily="34" charset="0"/>
            </a:endParaRPr>
          </a:p>
        </p:txBody>
      </p:sp>
      <p:sp>
        <p:nvSpPr>
          <p:cNvPr id="4" name="Datumsplatzhalter 3"/>
          <p:cNvSpPr>
            <a:spLocks noGrp="1"/>
          </p:cNvSpPr>
          <p:nvPr>
            <p:ph type="dt" sz="half" idx="10"/>
          </p:nvPr>
        </p:nvSpPr>
        <p:spPr/>
        <p:txBody>
          <a:bodyPr/>
          <a:lstStyle/>
          <a:p>
            <a:r>
              <a:rPr lang="de-DE" smtClean="0"/>
              <a:t>03.07.2017</a:t>
            </a:r>
            <a:endParaRPr lang="de-DE"/>
          </a:p>
        </p:txBody>
      </p:sp>
      <p:sp>
        <p:nvSpPr>
          <p:cNvPr id="5" name="Fußzeilenplatzhalter 4"/>
          <p:cNvSpPr>
            <a:spLocks noGrp="1"/>
          </p:cNvSpPr>
          <p:nvPr>
            <p:ph type="ftr" sz="quarter" idx="11"/>
          </p:nvPr>
        </p:nvSpPr>
        <p:spPr/>
        <p:txBody>
          <a:bodyPr/>
          <a:lstStyle/>
          <a:p>
            <a:r>
              <a:rPr lang="de-DE" smtClean="0"/>
              <a:t>NRWeltoffen</a:t>
            </a:r>
            <a:endParaRPr lang="de-DE"/>
          </a:p>
        </p:txBody>
      </p:sp>
      <p:sp>
        <p:nvSpPr>
          <p:cNvPr id="6" name="Foliennummernplatzhalter 5"/>
          <p:cNvSpPr>
            <a:spLocks noGrp="1"/>
          </p:cNvSpPr>
          <p:nvPr>
            <p:ph type="sldNum" sz="quarter" idx="12"/>
          </p:nvPr>
        </p:nvSpPr>
        <p:spPr/>
        <p:txBody>
          <a:bodyPr/>
          <a:lstStyle/>
          <a:p>
            <a:fld id="{CE6FA85D-ECDF-40C8-AD38-AAAA8BC087A6}" type="slidenum">
              <a:rPr lang="de-DE" smtClean="0"/>
              <a:t>8</a:t>
            </a:fld>
            <a:endParaRPr lang="de-DE"/>
          </a:p>
        </p:txBody>
      </p:sp>
    </p:spTree>
    <p:extLst>
      <p:ext uri="{BB962C8B-B14F-4D97-AF65-F5344CB8AC3E}">
        <p14:creationId xmlns:p14="http://schemas.microsoft.com/office/powerpoint/2010/main" val="1234599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 Blockwoche</a:t>
            </a:r>
            <a:endParaRPr lang="de-DE" dirty="0"/>
          </a:p>
        </p:txBody>
      </p:sp>
      <p:sp>
        <p:nvSpPr>
          <p:cNvPr id="3" name="Inhaltsplatzhalter 2"/>
          <p:cNvSpPr>
            <a:spLocks noGrp="1"/>
          </p:cNvSpPr>
          <p:nvPr>
            <p:ph idx="1"/>
          </p:nvPr>
        </p:nvSpPr>
        <p:spPr/>
        <p:txBody>
          <a:bodyPr>
            <a:normAutofit fontScale="47500" lnSpcReduction="20000"/>
          </a:bodyPr>
          <a:lstStyle/>
          <a:p>
            <a:pPr marL="0" indent="0">
              <a:buNone/>
            </a:pPr>
            <a:r>
              <a:rPr lang="de-DE" sz="4200" b="1" dirty="0" smtClean="0">
                <a:latin typeface="Arial Narrow" panose="020B0606020202030204" pitchFamily="34" charset="0"/>
              </a:rPr>
              <a:t>26.02.2018 – </a:t>
            </a:r>
            <a:r>
              <a:rPr lang="de-DE" sz="4200" b="1" dirty="0" smtClean="0">
                <a:latin typeface="Arial Narrow" panose="020B0606020202030204" pitchFamily="34" charset="0"/>
              </a:rPr>
              <a:t>01.03.2018</a:t>
            </a:r>
          </a:p>
          <a:p>
            <a:pPr marL="0" indent="0">
              <a:buNone/>
            </a:pPr>
            <a:endParaRPr lang="de-DE" dirty="0" smtClean="0"/>
          </a:p>
          <a:p>
            <a:pPr marL="0" indent="0">
              <a:buNone/>
            </a:pPr>
            <a:r>
              <a:rPr lang="de-DE" sz="3400" dirty="0" smtClean="0"/>
              <a:t>In </a:t>
            </a:r>
            <a:r>
              <a:rPr lang="de-DE" sz="3400" dirty="0"/>
              <a:t>diesem Kurs sollen sie ihre Kenntnisse vertiefen, das</a:t>
            </a:r>
          </a:p>
          <a:p>
            <a:pPr marL="0" indent="0">
              <a:buNone/>
            </a:pPr>
            <a:r>
              <a:rPr lang="de-DE" sz="3400" dirty="0"/>
              <a:t>Konzept tiefer durchdringen und sich in der Durchführung von </a:t>
            </a:r>
            <a:r>
              <a:rPr lang="de-DE" sz="3400" dirty="0" err="1"/>
              <a:t>Betzavta</a:t>
            </a:r>
            <a:r>
              <a:rPr lang="de-DE" sz="3400" dirty="0"/>
              <a:t>-Übungen erproben</a:t>
            </a:r>
          </a:p>
          <a:p>
            <a:pPr marL="0" indent="0">
              <a:buNone/>
            </a:pPr>
            <a:r>
              <a:rPr lang="de-DE" sz="3400" dirty="0"/>
              <a:t>können. Unter der Anleitung zweier erfahrener </a:t>
            </a:r>
            <a:r>
              <a:rPr lang="de-DE" sz="3400" dirty="0" err="1"/>
              <a:t>Betzavta-AusbilderInnen</a:t>
            </a:r>
            <a:r>
              <a:rPr lang="de-DE" sz="3400" dirty="0"/>
              <a:t> und unter Nutzung</a:t>
            </a:r>
          </a:p>
          <a:p>
            <a:pPr marL="0" indent="0">
              <a:buNone/>
            </a:pPr>
            <a:r>
              <a:rPr lang="de-DE" sz="3400" dirty="0"/>
              <a:t>der Gruppenressourcen werden alle Teilnehmenden die Möglichkeit erhalten, in Teams</a:t>
            </a:r>
          </a:p>
          <a:p>
            <a:pPr marL="0" indent="0">
              <a:buNone/>
            </a:pPr>
            <a:r>
              <a:rPr lang="de-DE" sz="3400" dirty="0"/>
              <a:t>jeweils mindestens eine </a:t>
            </a:r>
            <a:r>
              <a:rPr lang="de-DE" sz="3400" dirty="0" err="1"/>
              <a:t>Betzavta</a:t>
            </a:r>
            <a:r>
              <a:rPr lang="de-DE" sz="3400" dirty="0"/>
              <a:t>-Übung vorzubereiten und mit der Gruppe</a:t>
            </a:r>
          </a:p>
          <a:p>
            <a:pPr marL="0" indent="0">
              <a:buNone/>
            </a:pPr>
            <a:r>
              <a:rPr lang="de-DE" sz="3400" dirty="0"/>
              <a:t>eigenverantwortlich durchzuführen. Schließlich wird jedem/jeder Teilnehmer/in die</a:t>
            </a:r>
          </a:p>
          <a:p>
            <a:pPr marL="0" indent="0">
              <a:buNone/>
            </a:pPr>
            <a:r>
              <a:rPr lang="de-DE" sz="3400" dirty="0"/>
              <a:t>Gelegenheit gegeben, die jeweiligen Moderationserfahrungen zu reflektieren und intensives</a:t>
            </a:r>
          </a:p>
          <a:p>
            <a:pPr marL="0" indent="0">
              <a:buNone/>
            </a:pPr>
            <a:r>
              <a:rPr lang="de-DE" sz="3400" dirty="0"/>
              <a:t>Feed-Back von den Ausbilder/inne/n und der Gruppe zu erhalten. Im Rahmen der </a:t>
            </a:r>
            <a:r>
              <a:rPr lang="de-DE" sz="3400" dirty="0" err="1"/>
              <a:t>CAPzertifizierten</a:t>
            </a:r>
            <a:endParaRPr lang="de-DE" sz="3400" dirty="0"/>
          </a:p>
          <a:p>
            <a:pPr marL="0" indent="0">
              <a:buNone/>
            </a:pPr>
            <a:r>
              <a:rPr lang="de-DE" sz="3400" dirty="0"/>
              <a:t>Trainerausbildung stellt dieser Kurs das Ausbildungsmodul 2 dar. Die</a:t>
            </a:r>
          </a:p>
          <a:p>
            <a:pPr marL="0" indent="0">
              <a:buNone/>
            </a:pPr>
            <a:r>
              <a:rPr lang="de-DE" sz="3400" dirty="0"/>
              <a:t>durchgängige Anwesenheit ist Voraussetzung für die Anerkennung des Kurses im Rahmen</a:t>
            </a:r>
          </a:p>
          <a:p>
            <a:pPr marL="0" indent="0">
              <a:buNone/>
            </a:pPr>
            <a:r>
              <a:rPr lang="de-DE" sz="3400" dirty="0"/>
              <a:t>der zertifizierten Ausbildung. </a:t>
            </a:r>
            <a:endParaRPr lang="de-DE" sz="3400" dirty="0"/>
          </a:p>
        </p:txBody>
      </p:sp>
      <p:sp>
        <p:nvSpPr>
          <p:cNvPr id="4" name="Datumsplatzhalter 3"/>
          <p:cNvSpPr>
            <a:spLocks noGrp="1"/>
          </p:cNvSpPr>
          <p:nvPr>
            <p:ph type="dt" sz="half" idx="10"/>
          </p:nvPr>
        </p:nvSpPr>
        <p:spPr/>
        <p:txBody>
          <a:bodyPr/>
          <a:lstStyle/>
          <a:p>
            <a:r>
              <a:rPr lang="de-DE" smtClean="0"/>
              <a:t>03.07.2017</a:t>
            </a:r>
            <a:endParaRPr lang="de-DE"/>
          </a:p>
        </p:txBody>
      </p:sp>
      <p:sp>
        <p:nvSpPr>
          <p:cNvPr id="5" name="Fußzeilenplatzhalter 4"/>
          <p:cNvSpPr>
            <a:spLocks noGrp="1"/>
          </p:cNvSpPr>
          <p:nvPr>
            <p:ph type="ftr" sz="quarter" idx="11"/>
          </p:nvPr>
        </p:nvSpPr>
        <p:spPr/>
        <p:txBody>
          <a:bodyPr/>
          <a:lstStyle/>
          <a:p>
            <a:r>
              <a:rPr lang="de-DE" smtClean="0"/>
              <a:t>NRWeltoffen</a:t>
            </a:r>
            <a:endParaRPr lang="de-DE"/>
          </a:p>
        </p:txBody>
      </p:sp>
      <p:sp>
        <p:nvSpPr>
          <p:cNvPr id="6" name="Foliennummernplatzhalter 5"/>
          <p:cNvSpPr>
            <a:spLocks noGrp="1"/>
          </p:cNvSpPr>
          <p:nvPr>
            <p:ph type="sldNum" sz="quarter" idx="12"/>
          </p:nvPr>
        </p:nvSpPr>
        <p:spPr/>
        <p:txBody>
          <a:bodyPr/>
          <a:lstStyle/>
          <a:p>
            <a:fld id="{CE6FA85D-ECDF-40C8-AD38-AAAA8BC087A6}" type="slidenum">
              <a:rPr lang="de-DE" smtClean="0"/>
              <a:t>9</a:t>
            </a:fld>
            <a:endParaRPr lang="de-DE"/>
          </a:p>
        </p:txBody>
      </p:sp>
    </p:spTree>
    <p:extLst>
      <p:ext uri="{BB962C8B-B14F-4D97-AF65-F5344CB8AC3E}">
        <p14:creationId xmlns:p14="http://schemas.microsoft.com/office/powerpoint/2010/main" val="3013240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fo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Masterfolie</Template>
  <TotalTime>0</TotalTime>
  <Words>664</Words>
  <Application>Microsoft Office PowerPoint</Application>
  <PresentationFormat>Bildschirmpräsentation (4:3)</PresentationFormat>
  <Paragraphs>121</Paragraphs>
  <Slides>11</Slides>
  <Notes>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Masterfolie</vt:lpstr>
      <vt:lpstr>„Betzavta“  Ausbildung</vt:lpstr>
      <vt:lpstr>„Betzavta“ Ursprung</vt:lpstr>
      <vt:lpstr>„Betzavta“ Themen</vt:lpstr>
      <vt:lpstr>„Betzavta“ Methodik</vt:lpstr>
      <vt:lpstr>C A P</vt:lpstr>
      <vt:lpstr>Trainerteam</vt:lpstr>
      <vt:lpstr>PowerPoint-Präsentation</vt:lpstr>
      <vt:lpstr>1 Blockwoche</vt:lpstr>
      <vt:lpstr>2 Blockwoche</vt:lpstr>
      <vt:lpstr>3 Blockwoche</vt:lpstr>
      <vt:lpstr>Vielen Dank für ihre Aufmerksamkeit</vt:lpstr>
    </vt:vector>
  </TitlesOfParts>
  <Company>Kreis Lippe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Betzvata Ausbildung</dc:title>
  <dc:creator>Schmittutz, Sascha (Kreis Lippe)</dc:creator>
  <cp:lastModifiedBy>Schmittutz, Sascha (Kreis Lippe)</cp:lastModifiedBy>
  <cp:revision>8</cp:revision>
  <dcterms:created xsi:type="dcterms:W3CDTF">2017-07-17T15:54:28Z</dcterms:created>
  <dcterms:modified xsi:type="dcterms:W3CDTF">2017-07-20T09:19:38Z</dcterms:modified>
</cp:coreProperties>
</file>